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307" r:id="rId3"/>
    <p:sldId id="343" r:id="rId4"/>
    <p:sldId id="344" r:id="rId5"/>
    <p:sldId id="345" r:id="rId6"/>
    <p:sldId id="346" r:id="rId7"/>
    <p:sldId id="317" r:id="rId8"/>
    <p:sldId id="318" r:id="rId9"/>
    <p:sldId id="320" r:id="rId10"/>
    <p:sldId id="321" r:id="rId11"/>
    <p:sldId id="326" r:id="rId12"/>
    <p:sldId id="327" r:id="rId13"/>
    <p:sldId id="347" r:id="rId14"/>
    <p:sldId id="348"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0" autoAdjust="0"/>
  </p:normalViewPr>
  <p:slideViewPr>
    <p:cSldViewPr>
      <p:cViewPr>
        <p:scale>
          <a:sx n="70" d="100"/>
          <a:sy n="70" d="100"/>
        </p:scale>
        <p:origin x="-2184" y="-9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750790-F3FF-4AA6-BA10-AC6F6C6F6DDE}" type="datetimeFigureOut">
              <a:rPr lang="en-US" smtClean="0"/>
              <a:t>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FBAC6-BC54-4857-9A6E-478615AAB626}" type="slidenum">
              <a:rPr lang="en-US" smtClean="0"/>
              <a:t>‹#›</a:t>
            </a:fld>
            <a:endParaRPr lang="en-US"/>
          </a:p>
        </p:txBody>
      </p:sp>
    </p:spTree>
    <p:extLst>
      <p:ext uri="{BB962C8B-B14F-4D97-AF65-F5344CB8AC3E}">
        <p14:creationId xmlns:p14="http://schemas.microsoft.com/office/powerpoint/2010/main" val="1253952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a:solidFill>
            <a:srgbClr val="CC0000"/>
          </a:solidFill>
          <a:effectLst>
            <a:outerShdw blurRad="317500" dist="139700" dir="2460000" sx="102000" sy="102000" algn="tr" rotWithShape="0">
              <a:prstClr val="black">
                <a:alpha val="40000"/>
              </a:prstClr>
            </a:outerShdw>
          </a:effectLst>
        </p:spPr>
        <p:txBody>
          <a:bodyPr anchor="ctr" anchorCtr="0">
            <a:normAutofit/>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6934200" cy="762000"/>
          </a:xfrm>
          <a:prstGeom prst="rect">
            <a:avLst/>
          </a:prstGeom>
          <a:noFill/>
        </p:spPr>
        <p:txBody>
          <a:bodyPr>
            <a:normAutofit/>
          </a:bodyPr>
          <a:lstStyle>
            <a:lvl1pPr algn="l">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191000"/>
          </a:xfrm>
          <a:prstGeom prst="rect">
            <a:avLst/>
          </a:prstGeom>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p:nvCxnSpPr>
        <p:spPr>
          <a:xfrm>
            <a:off x="228600" y="1676400"/>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0" hasCustomPrompt="1"/>
          </p:nvPr>
        </p:nvSpPr>
        <p:spPr>
          <a:xfrm>
            <a:off x="2209800" y="152400"/>
            <a:ext cx="6553200" cy="533400"/>
          </a:xfrm>
          <a:prstGeom prst="rect">
            <a:avLst/>
          </a:prstGeom>
        </p:spPr>
        <p:txBody>
          <a:bodyPr anchor="ctr" anchorCtr="0">
            <a:normAutofit/>
          </a:bodyP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800">
                <a:solidFill>
                  <a:schemeClr val="bg1">
                    <a:lumMod val="95000"/>
                  </a:schemeClr>
                </a:solidFill>
              </a:defRPr>
            </a:lvl1pPr>
          </a:lstStyle>
          <a:p>
            <a:r>
              <a:rPr lang="en-US" dirty="0" smtClean="0"/>
              <a:t>Nonparametric Bayesian Classification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6934200" cy="762000"/>
          </a:xfrm>
          <a:prstGeom prst="rect">
            <a:avLst/>
          </a:prstGeom>
          <a:noFill/>
        </p:spPr>
        <p:txBody>
          <a:bodyPr>
            <a:normAutofit/>
          </a:bodyPr>
          <a:lstStyle>
            <a:lvl1pPr algn="l">
              <a:defRPr sz="38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4114800" cy="4191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p:nvCxnSpPr>
        <p:spPr>
          <a:xfrm>
            <a:off x="228600" y="1676400"/>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0"/>
          </p:nvPr>
        </p:nvSpPr>
        <p:spPr>
          <a:xfrm>
            <a:off x="2209800" y="152400"/>
            <a:ext cx="6553200" cy="533400"/>
          </a:xfrm>
          <a:prstGeom prst="rect">
            <a:avLst/>
          </a:prstGeom>
        </p:spPr>
        <p:txBody>
          <a:bodyPr anchor="ctr" anchorCtr="0">
            <a:normAutofit/>
          </a:bodyPr>
          <a:lstStyle>
            <a:lvl1pPr algn="ctr">
              <a:buNone/>
              <a:defRPr>
                <a:solidFill>
                  <a:schemeClr val="bg1">
                    <a:lumMod val="95000"/>
                  </a:schemeClr>
                </a:solidFill>
              </a:defRPr>
            </a:lvl1pPr>
          </a:lstStyle>
          <a:p>
            <a:pPr lvl="0"/>
            <a:r>
              <a:rPr lang="en-US" dirty="0" smtClean="0"/>
              <a:t>Click to edit Master text styles</a:t>
            </a:r>
            <a:endParaRPr lang="en-US" dirty="0"/>
          </a:p>
        </p:txBody>
      </p:sp>
      <p:sp>
        <p:nvSpPr>
          <p:cNvPr id="6" name="Content Placeholder 2"/>
          <p:cNvSpPr>
            <a:spLocks noGrp="1"/>
          </p:cNvSpPr>
          <p:nvPr>
            <p:ph idx="11"/>
          </p:nvPr>
        </p:nvSpPr>
        <p:spPr>
          <a:xfrm>
            <a:off x="4724400" y="1905000"/>
            <a:ext cx="4114800" cy="4191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6934200" cy="762000"/>
          </a:xfrm>
          <a:prstGeom prst="rect">
            <a:avLst/>
          </a:prstGeom>
          <a:noFill/>
        </p:spPr>
        <p:txBody>
          <a:bodyPr>
            <a:normAutofit/>
          </a:bodyPr>
          <a:lstStyle>
            <a:lvl1pPr algn="l">
              <a:defRPr sz="3800">
                <a:solidFill>
                  <a:schemeClr val="tx1"/>
                </a:solidFill>
              </a:defRPr>
            </a:lvl1pPr>
          </a:lstStyle>
          <a:p>
            <a:r>
              <a:rPr lang="en-US" dirty="0" smtClean="0"/>
              <a:t>Click to edit Master title style</a:t>
            </a:r>
            <a:endParaRPr lang="en-US" dirty="0"/>
          </a:p>
        </p:txBody>
      </p:sp>
      <p:cxnSp>
        <p:nvCxnSpPr>
          <p:cNvPr id="8" name="Straight Connector 7"/>
          <p:cNvCxnSpPr/>
          <p:nvPr/>
        </p:nvCxnSpPr>
        <p:spPr>
          <a:xfrm>
            <a:off x="228600" y="1676400"/>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0"/>
          </p:nvPr>
        </p:nvSpPr>
        <p:spPr>
          <a:xfrm>
            <a:off x="2209800" y="152400"/>
            <a:ext cx="6553200" cy="533400"/>
          </a:xfrm>
          <a:prstGeom prst="rect">
            <a:avLst/>
          </a:prstGeom>
        </p:spPr>
        <p:txBody>
          <a:bodyPr anchor="ctr" anchorCtr="0">
            <a:normAutofit/>
          </a:bodyPr>
          <a:lstStyle>
            <a:lvl1pPr algn="ctr">
              <a:buNone/>
              <a:defRPr>
                <a:solidFill>
                  <a:schemeClr val="bg1">
                    <a:lumMod val="95000"/>
                  </a:schemeClr>
                </a:solidFill>
              </a:defRPr>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a:xfrm>
            <a:off x="457200" y="6356350"/>
            <a:ext cx="2133600" cy="365125"/>
          </a:xfrm>
          <a:prstGeom prst="rect">
            <a:avLst/>
          </a:prstGeom>
        </p:spPr>
        <p:txBody>
          <a:bodyPr/>
          <a:lstStyle>
            <a:lvl1pPr>
              <a:defRPr/>
            </a:lvl1pPr>
          </a:lstStyle>
          <a:p>
            <a:fld id="{30E085DC-BEC2-4398-A27A-B78D4E387BE1}" type="datetimeFigureOut">
              <a:rPr lang="en-US" smtClean="0"/>
              <a:t>2/8/2013</a:t>
            </a:fld>
            <a:endParaRPr lang="en-US"/>
          </a:p>
        </p:txBody>
      </p:sp>
      <p:sp>
        <p:nvSpPr>
          <p:cNvPr id="4"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endParaRPr lang="en-US"/>
          </a:p>
        </p:txBody>
      </p:sp>
      <p:sp>
        <p:nvSpPr>
          <p:cNvPr id="5"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fld id="{77B1CD59-8093-4720-8894-94BB703F64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457200" y="1775191"/>
            <a:ext cx="8229600" cy="4625609"/>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fld id="{30E085DC-BEC2-4398-A27A-B78D4E387BE1}" type="datetimeFigureOut">
              <a:rPr lang="en-US" smtClean="0"/>
              <a:t>2/8/2013</a:t>
            </a:fld>
            <a:endParaRPr lang="en-US"/>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77B1CD59-8093-4720-8894-94BB703F64E3}" type="slidenum">
              <a:rPr lang="en-US" smtClean="0"/>
              <a:t>‹#›</a:t>
            </a:fld>
            <a:endParaRPr lang="en-US"/>
          </a:p>
        </p:txBody>
      </p:sp>
    </p:spTree>
    <p:extLst>
      <p:ext uri="{BB962C8B-B14F-4D97-AF65-F5344CB8AC3E}">
        <p14:creationId xmlns:p14="http://schemas.microsoft.com/office/powerpoint/2010/main" val="52437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1905000" y="-12526"/>
            <a:ext cx="7239000" cy="8382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_w_b_200.gif"/>
          <p:cNvPicPr>
            <a:picLocks noChangeAspect="1"/>
          </p:cNvPicPr>
          <p:nvPr/>
        </p:nvPicPr>
        <p:blipFill>
          <a:blip r:embed="rId8" cstate="print"/>
          <a:stretch>
            <a:fillRect/>
          </a:stretch>
        </p:blipFill>
        <p:spPr>
          <a:xfrm>
            <a:off x="124691" y="0"/>
            <a:ext cx="1627909" cy="895350"/>
          </a:xfrm>
          <a:prstGeom prst="rect">
            <a:avLst/>
          </a:prstGeom>
        </p:spPr>
      </p:pic>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Lst>
  <p:txStyles>
    <p:titleStyle>
      <a:lvl1pPr algn="ctr" defTabSz="914400" rtl="0" eaLnBrk="1" latinLnBrk="0" hangingPunct="1">
        <a:spcBef>
          <a:spcPct val="0"/>
        </a:spcBef>
        <a:buNone/>
        <a:defRPr sz="4400" kern="1200">
          <a:solidFill>
            <a:schemeClr val="bg1"/>
          </a:solidFill>
          <a:effectLst>
            <a:outerShdw blurRad="50800" dist="50800" dir="5400000" algn="ctr" rotWithShape="0">
              <a:schemeClr val="bg1">
                <a:lumMod val="65000"/>
              </a:scheme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685800" y="2286000"/>
            <a:ext cx="7860229" cy="707886"/>
          </a:xfrm>
          <a:prstGeom prst="rect">
            <a:avLst/>
          </a:prstGeom>
        </p:spPr>
        <p:txBody>
          <a:bodyPr wrap="none">
            <a:spAutoFit/>
          </a:bodyPr>
          <a:lstStyle/>
          <a:p>
            <a:r>
              <a:rPr lang="en-US" sz="4000" b="1" dirty="0"/>
              <a:t>Electric Power Analytics Consortium</a:t>
            </a:r>
          </a:p>
        </p:txBody>
      </p:sp>
      <p:sp>
        <p:nvSpPr>
          <p:cNvPr id="5" name="Rectangle 4"/>
          <p:cNvSpPr/>
          <p:nvPr/>
        </p:nvSpPr>
        <p:spPr>
          <a:xfrm>
            <a:off x="998238" y="3581400"/>
            <a:ext cx="6774162" cy="1200329"/>
          </a:xfrm>
          <a:prstGeom prst="rect">
            <a:avLst/>
          </a:prstGeom>
        </p:spPr>
        <p:txBody>
          <a:bodyPr wrap="none">
            <a:spAutoFit/>
          </a:bodyPr>
          <a:lstStyle/>
          <a:p>
            <a:pPr algn="ctr"/>
            <a:r>
              <a:rPr lang="en-US" sz="2400" b="1" dirty="0" smtClean="0"/>
              <a:t>Department of Electrical and Computer Engineering</a:t>
            </a:r>
          </a:p>
          <a:p>
            <a:pPr algn="ctr"/>
            <a:r>
              <a:rPr lang="en-US" sz="2400" b="1" dirty="0" smtClean="0"/>
              <a:t>Cullen College of Engineering</a:t>
            </a:r>
          </a:p>
          <a:p>
            <a:pPr algn="ctr"/>
            <a:r>
              <a:rPr lang="en-US" sz="2400" b="1" dirty="0" smtClean="0"/>
              <a:t>University of Houston</a:t>
            </a:r>
            <a:endParaRPr lang="en-US" sz="2400" b="1" dirty="0"/>
          </a:p>
        </p:txBody>
      </p:sp>
    </p:spTree>
    <p:extLst>
      <p:ext uri="{BB962C8B-B14F-4D97-AF65-F5344CB8AC3E}">
        <p14:creationId xmlns:p14="http://schemas.microsoft.com/office/powerpoint/2010/main" val="6312555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a:xfrm>
            <a:off x="457200" y="1828800"/>
            <a:ext cx="8229600" cy="4267200"/>
          </a:xfrm>
        </p:spPr>
        <p:txBody>
          <a:bodyPr/>
          <a:lstStyle/>
          <a:p>
            <a:pPr marL="400050"/>
            <a:r>
              <a:rPr lang="en-US" dirty="0" smtClean="0"/>
              <a:t>Determining </a:t>
            </a:r>
            <a:r>
              <a:rPr lang="en-US" dirty="0"/>
              <a:t>the optimal size, time and location of the investments required to meet the forecasted </a:t>
            </a:r>
            <a:r>
              <a:rPr lang="en-US" dirty="0" smtClean="0"/>
              <a:t>load</a:t>
            </a:r>
          </a:p>
          <a:p>
            <a:pPr marL="400050"/>
            <a:r>
              <a:rPr lang="en-US" dirty="0" smtClean="0"/>
              <a:t>Prevent overinvestment/underinvestment </a:t>
            </a:r>
          </a:p>
          <a:p>
            <a:pPr marL="400050"/>
            <a:r>
              <a:rPr lang="en-US" dirty="0" smtClean="0"/>
              <a:t>Consider </a:t>
            </a:r>
            <a:r>
              <a:rPr lang="en-US" dirty="0"/>
              <a:t>the role of distributed energy resources, responsive demands, and new types of loads such as plug-in vehicles </a:t>
            </a:r>
            <a:endParaRPr lang="en-US" dirty="0" smtClean="0"/>
          </a:p>
          <a:p>
            <a:pPr marL="400050"/>
            <a:r>
              <a:rPr lang="en-US" dirty="0" smtClean="0"/>
              <a:t>Objective: Develop efficient </a:t>
            </a:r>
            <a:r>
              <a:rPr lang="en-US" dirty="0"/>
              <a:t>analytical models </a:t>
            </a:r>
            <a:r>
              <a:rPr lang="en-US" dirty="0" smtClean="0"/>
              <a:t>to </a:t>
            </a:r>
            <a:r>
              <a:rPr lang="en-US" dirty="0"/>
              <a:t>optimally expand the transmission and distribution networks while taking the smart grid developments into </a:t>
            </a:r>
            <a:r>
              <a:rPr lang="en-US" dirty="0" smtClean="0"/>
              <a:t>account</a:t>
            </a:r>
            <a:endParaRPr lang="en-US" dirty="0"/>
          </a:p>
          <a:p>
            <a:pPr marL="457200" lvl="1" indent="0">
              <a:buNone/>
            </a:pPr>
            <a:endParaRPr lang="en-US" sz="2400" dirty="0" smtClean="0"/>
          </a:p>
          <a:p>
            <a:endParaRPr lang="en-US" sz="1600" dirty="0"/>
          </a:p>
        </p:txBody>
      </p:sp>
      <p:sp>
        <p:nvSpPr>
          <p:cNvPr id="4" name="Text Placeholder 3"/>
          <p:cNvSpPr>
            <a:spLocks noGrp="1"/>
          </p:cNvSpPr>
          <p:nvPr>
            <p:ph type="body" sz="quarter" idx="10"/>
          </p:nvPr>
        </p:nvSpPr>
        <p:spPr>
          <a:xfrm>
            <a:off x="1752600" y="152400"/>
            <a:ext cx="7010400" cy="533400"/>
          </a:xfrm>
        </p:spPr>
        <p:txBody>
          <a:bodyPr>
            <a:noAutofit/>
          </a:bodyPr>
          <a:lstStyle/>
          <a:p>
            <a:pPr marL="514350" indent="-514350">
              <a:buClr>
                <a:schemeClr val="accent1"/>
              </a:buClr>
              <a:buFont typeface="+mj-lt"/>
              <a:buAutoNum type="arabicPeriod"/>
            </a:pPr>
            <a:r>
              <a:rPr lang="en-US" sz="2400" b="1" dirty="0"/>
              <a:t>Transmission and distribution expansion planning </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extLst>
      <p:ext uri="{BB962C8B-B14F-4D97-AF65-F5344CB8AC3E}">
        <p14:creationId xmlns:p14="http://schemas.microsoft.com/office/powerpoint/2010/main" val="2120992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Challenge</a:t>
            </a:r>
            <a:endParaRPr lang="en-US" dirty="0"/>
          </a:p>
        </p:txBody>
      </p:sp>
      <p:sp>
        <p:nvSpPr>
          <p:cNvPr id="3" name="Content Placeholder 2"/>
          <p:cNvSpPr>
            <a:spLocks noGrp="1"/>
          </p:cNvSpPr>
          <p:nvPr>
            <p:ph idx="1"/>
          </p:nvPr>
        </p:nvSpPr>
        <p:spPr>
          <a:xfrm>
            <a:off x="457200" y="1828800"/>
            <a:ext cx="8229600" cy="4267200"/>
          </a:xfrm>
        </p:spPr>
        <p:txBody>
          <a:bodyPr/>
          <a:lstStyle/>
          <a:p>
            <a:pPr lvl="1"/>
            <a:endParaRPr lang="en-US" dirty="0" smtClean="0"/>
          </a:p>
          <a:p>
            <a:endParaRPr lang="en-US" sz="1400" dirty="0"/>
          </a:p>
        </p:txBody>
      </p:sp>
      <p:sp>
        <p:nvSpPr>
          <p:cNvPr id="4" name="Text Placeholder 3"/>
          <p:cNvSpPr>
            <a:spLocks noGrp="1"/>
          </p:cNvSpPr>
          <p:nvPr>
            <p:ph type="body" sz="quarter" idx="10"/>
          </p:nvPr>
        </p:nvSpPr>
        <p:spPr>
          <a:xfrm>
            <a:off x="1905000" y="152400"/>
            <a:ext cx="7010400" cy="533400"/>
          </a:xfrm>
        </p:spPr>
        <p:txBody>
          <a:bodyPr>
            <a:noAutofit/>
          </a:bodyPr>
          <a:lstStyle/>
          <a:p>
            <a:r>
              <a:rPr lang="en-US" sz="2000" b="1" dirty="0"/>
              <a:t>Customer participation in grid operation, control and </a:t>
            </a:r>
            <a:r>
              <a:rPr lang="en-US" sz="2000" b="1" dirty="0" smtClean="0"/>
              <a:t>reliability</a:t>
            </a:r>
            <a:endParaRPr lang="en-US" sz="2000" b="1" dirty="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76390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501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a:xfrm>
            <a:off x="457200" y="1828800"/>
            <a:ext cx="8229600" cy="4267200"/>
          </a:xfrm>
        </p:spPr>
        <p:txBody>
          <a:bodyPr/>
          <a:lstStyle/>
          <a:p>
            <a:pPr marL="400050"/>
            <a:r>
              <a:rPr lang="en-US" dirty="0" smtClean="0"/>
              <a:t>Electricity </a:t>
            </a:r>
            <a:r>
              <a:rPr lang="en-US" dirty="0"/>
              <a:t>customers </a:t>
            </a:r>
            <a:r>
              <a:rPr lang="en-US" dirty="0" smtClean="0"/>
              <a:t>have the </a:t>
            </a:r>
            <a:r>
              <a:rPr lang="en-US" dirty="0"/>
              <a:t>opportunity to understand and reduce their energy use. </a:t>
            </a:r>
            <a:endParaRPr lang="en-US" dirty="0" smtClean="0"/>
          </a:p>
          <a:p>
            <a:pPr marL="400050"/>
            <a:r>
              <a:rPr lang="en-US" dirty="0" smtClean="0"/>
              <a:t>If properly </a:t>
            </a:r>
            <a:r>
              <a:rPr lang="en-US" dirty="0"/>
              <a:t>utilized, significant benefits will be achievable in power system operation, control and reliability. </a:t>
            </a:r>
            <a:endParaRPr lang="en-US" dirty="0" smtClean="0"/>
          </a:p>
          <a:p>
            <a:pPr marL="800100" lvl="1"/>
            <a:r>
              <a:rPr lang="en-US" dirty="0" smtClean="0"/>
              <a:t>Peak shaving, load shaping, reduction in capital-intensive </a:t>
            </a:r>
            <a:r>
              <a:rPr lang="en-US" dirty="0"/>
              <a:t>peak unit </a:t>
            </a:r>
            <a:r>
              <a:rPr lang="en-US" dirty="0" smtClean="0"/>
              <a:t>installation, reduction </a:t>
            </a:r>
            <a:r>
              <a:rPr lang="en-US" dirty="0"/>
              <a:t>in transmission </a:t>
            </a:r>
            <a:r>
              <a:rPr lang="en-US" dirty="0" smtClean="0"/>
              <a:t>congestion, increased system reliability</a:t>
            </a:r>
            <a:endParaRPr lang="en-US" sz="1200" dirty="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7" name="Text Placeholder 3"/>
          <p:cNvSpPr>
            <a:spLocks noGrp="1"/>
          </p:cNvSpPr>
          <p:nvPr>
            <p:ph type="body" sz="quarter" idx="10"/>
          </p:nvPr>
        </p:nvSpPr>
        <p:spPr>
          <a:xfrm>
            <a:off x="1905000" y="152400"/>
            <a:ext cx="7010400" cy="533400"/>
          </a:xfrm>
        </p:spPr>
        <p:txBody>
          <a:bodyPr>
            <a:noAutofit/>
          </a:bodyPr>
          <a:lstStyle/>
          <a:p>
            <a:r>
              <a:rPr lang="en-US" sz="2000" b="1" dirty="0"/>
              <a:t>Customer participation in grid operation, control and </a:t>
            </a:r>
            <a:r>
              <a:rPr lang="en-US" sz="2000" b="1" dirty="0" smtClean="0"/>
              <a:t>reliability</a:t>
            </a:r>
            <a:endParaRPr lang="en-US" sz="2000" b="1" dirty="0"/>
          </a:p>
        </p:txBody>
      </p:sp>
    </p:spTree>
    <p:extLst>
      <p:ext uri="{BB962C8B-B14F-4D97-AF65-F5344CB8AC3E}">
        <p14:creationId xmlns:p14="http://schemas.microsoft.com/office/powerpoint/2010/main" val="2295519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Challenge</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noAutofit/>
          </a:bodyPr>
          <a:lstStyle/>
          <a:p>
            <a:r>
              <a:rPr lang="en-US" sz="3200" b="1" dirty="0"/>
              <a:t>Customer Satisfaction</a:t>
            </a:r>
          </a:p>
        </p:txBody>
      </p:sp>
      <p:pic>
        <p:nvPicPr>
          <p:cNvPr id="1026" name="Picture 2" descr="http://www.matlabprojects.com/image/data/MATLAB-Project-Categories/DELIBERS-Customer-Satisf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86000"/>
            <a:ext cx="24669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ortnightly.com/sites/default/files/styles/story_large/public/1301-FEA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2286000"/>
            <a:ext cx="566325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862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a:xfrm>
            <a:off x="457200" y="1828800"/>
            <a:ext cx="8229600" cy="4267200"/>
          </a:xfrm>
        </p:spPr>
        <p:txBody>
          <a:bodyPr/>
          <a:lstStyle/>
          <a:p>
            <a:r>
              <a:rPr lang="en-US" dirty="0"/>
              <a:t>Customer satisfaction is in the heart of power system </a:t>
            </a:r>
            <a:r>
              <a:rPr lang="en-US" dirty="0" smtClean="0"/>
              <a:t>developments</a:t>
            </a:r>
          </a:p>
          <a:p>
            <a:r>
              <a:rPr lang="en-US" dirty="0" smtClean="0"/>
              <a:t>Power </a:t>
            </a:r>
            <a:r>
              <a:rPr lang="en-US" dirty="0"/>
              <a:t>system reliability is met to guarantee generation adequacy and supply the customers with no interruption in the electricity </a:t>
            </a:r>
            <a:r>
              <a:rPr lang="en-US" dirty="0" smtClean="0"/>
              <a:t>supply</a:t>
            </a:r>
          </a:p>
          <a:p>
            <a:r>
              <a:rPr lang="en-US" dirty="0" smtClean="0"/>
              <a:t>The </a:t>
            </a:r>
            <a:r>
              <a:rPr lang="en-US" dirty="0"/>
              <a:t>current digital age calls for enhanced power </a:t>
            </a:r>
            <a:r>
              <a:rPr lang="en-US" dirty="0" smtClean="0"/>
              <a:t>quality</a:t>
            </a:r>
          </a:p>
          <a:p>
            <a:pPr marL="0" indent="0">
              <a:buNone/>
            </a:pPr>
            <a:endParaRPr lang="en-US" sz="1400" dirty="0"/>
          </a:p>
        </p:txBody>
      </p:sp>
      <p:sp>
        <p:nvSpPr>
          <p:cNvPr id="4" name="Text Placeholder 3"/>
          <p:cNvSpPr>
            <a:spLocks noGrp="1"/>
          </p:cNvSpPr>
          <p:nvPr>
            <p:ph type="body" sz="quarter" idx="10"/>
          </p:nvPr>
        </p:nvSpPr>
        <p:spPr/>
        <p:txBody>
          <a:bodyPr>
            <a:normAutofit/>
          </a:bodyPr>
          <a:lstStyle/>
          <a:p>
            <a:r>
              <a:rPr lang="en-US" sz="2800" b="1" dirty="0"/>
              <a:t>Customer Satisfaction</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extLst>
      <p:ext uri="{BB962C8B-B14F-4D97-AF65-F5344CB8AC3E}">
        <p14:creationId xmlns:p14="http://schemas.microsoft.com/office/powerpoint/2010/main" val="3205877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Challenge</a:t>
            </a:r>
            <a:endParaRPr lang="en-US" dirty="0"/>
          </a:p>
        </p:txBody>
      </p:sp>
      <p:sp>
        <p:nvSpPr>
          <p:cNvPr id="3" name="Content Placeholder 2"/>
          <p:cNvSpPr>
            <a:spLocks noGrp="1"/>
          </p:cNvSpPr>
          <p:nvPr>
            <p:ph idx="1"/>
          </p:nvPr>
        </p:nvSpPr>
        <p:spPr>
          <a:xfrm>
            <a:off x="457200" y="1828800"/>
            <a:ext cx="8229600" cy="4267200"/>
          </a:xfrm>
        </p:spPr>
        <p:txBody>
          <a:bodyPr/>
          <a:lstStyle/>
          <a:p>
            <a:pPr lvl="1"/>
            <a:endParaRPr lang="en-US" dirty="0" smtClean="0"/>
          </a:p>
          <a:p>
            <a:endParaRPr lang="en-US" sz="1400" dirty="0"/>
          </a:p>
        </p:txBody>
      </p:sp>
      <p:sp>
        <p:nvSpPr>
          <p:cNvPr id="4" name="Text Placeholder 3"/>
          <p:cNvSpPr>
            <a:spLocks noGrp="1"/>
          </p:cNvSpPr>
          <p:nvPr>
            <p:ph type="body" sz="quarter" idx="10"/>
          </p:nvPr>
        </p:nvSpPr>
        <p:spPr/>
        <p:txBody>
          <a:bodyPr>
            <a:normAutofit/>
          </a:bodyPr>
          <a:lstStyle/>
          <a:p>
            <a:r>
              <a:rPr lang="en-US" sz="2800" b="1" dirty="0"/>
              <a:t>Asset </a:t>
            </a:r>
            <a:r>
              <a:rPr lang="en-US" sz="2800" b="1" dirty="0" smtClean="0"/>
              <a:t>management</a:t>
            </a:r>
            <a:endParaRPr lang="en-US" sz="2800" b="1" dirty="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pic>
        <p:nvPicPr>
          <p:cNvPr id="7170" name="Picture 2" descr="http://www.energy.siemens.com/co/pool/hq/services/power-transmission-distribution/asset-services/images/Asset%20Management%20pyramid.jpg?_=13602613246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588972"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38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a:xfrm>
            <a:off x="457200" y="1828800"/>
            <a:ext cx="8229600" cy="4267200"/>
          </a:xfrm>
        </p:spPr>
        <p:txBody>
          <a:bodyPr/>
          <a:lstStyle/>
          <a:p>
            <a:r>
              <a:rPr lang="en-US" dirty="0" smtClean="0"/>
              <a:t>Timely </a:t>
            </a:r>
            <a:r>
              <a:rPr lang="en-US" dirty="0"/>
              <a:t>maintenance of the aging power system infrastructure </a:t>
            </a:r>
            <a:endParaRPr lang="en-US" dirty="0" smtClean="0"/>
          </a:p>
          <a:p>
            <a:r>
              <a:rPr lang="en-US" dirty="0" smtClean="0"/>
              <a:t>Prevent </a:t>
            </a:r>
            <a:r>
              <a:rPr lang="en-US" dirty="0"/>
              <a:t>unintended equipment outages and keep the system running with no </a:t>
            </a:r>
            <a:r>
              <a:rPr lang="en-US" dirty="0" smtClean="0"/>
              <a:t>interruption</a:t>
            </a:r>
          </a:p>
          <a:p>
            <a:r>
              <a:rPr lang="en-US" dirty="0" smtClean="0"/>
              <a:t>Prevailing </a:t>
            </a:r>
            <a:r>
              <a:rPr lang="en-US" dirty="0"/>
              <a:t>operation and economical constraints </a:t>
            </a:r>
            <a:endParaRPr lang="en-US" dirty="0" smtClean="0"/>
          </a:p>
          <a:p>
            <a:pPr lvl="1"/>
            <a:r>
              <a:rPr lang="en-US" dirty="0" smtClean="0"/>
              <a:t>budget limitation</a:t>
            </a:r>
          </a:p>
          <a:p>
            <a:pPr lvl="1"/>
            <a:r>
              <a:rPr lang="en-US" dirty="0" smtClean="0"/>
              <a:t>labor restrictions</a:t>
            </a:r>
          </a:p>
          <a:p>
            <a:pPr lvl="1"/>
            <a:r>
              <a:rPr lang="en-US" dirty="0" smtClean="0"/>
              <a:t>customer </a:t>
            </a:r>
            <a:r>
              <a:rPr lang="en-US" dirty="0"/>
              <a:t>interruption costs</a:t>
            </a:r>
            <a:r>
              <a:rPr lang="en-US" dirty="0" smtClean="0"/>
              <a:t>.</a:t>
            </a:r>
            <a:endParaRPr lang="en-US" dirty="0"/>
          </a:p>
          <a:p>
            <a:pPr marL="0" indent="0">
              <a:buNone/>
            </a:pPr>
            <a:endParaRPr lang="en-US" sz="1400" dirty="0"/>
          </a:p>
        </p:txBody>
      </p:sp>
      <p:sp>
        <p:nvSpPr>
          <p:cNvPr id="4" name="Text Placeholder 3"/>
          <p:cNvSpPr>
            <a:spLocks noGrp="1"/>
          </p:cNvSpPr>
          <p:nvPr>
            <p:ph type="body" sz="quarter" idx="10"/>
          </p:nvPr>
        </p:nvSpPr>
        <p:spPr/>
        <p:txBody>
          <a:bodyPr>
            <a:normAutofit/>
          </a:bodyPr>
          <a:lstStyle/>
          <a:p>
            <a:r>
              <a:rPr lang="en-US" sz="2800" b="1" dirty="0"/>
              <a:t>Asset </a:t>
            </a:r>
            <a:r>
              <a:rPr lang="en-US" sz="2800" b="1" dirty="0" smtClean="0"/>
              <a:t>management</a:t>
            </a:r>
            <a:endParaRPr lang="en-US" sz="2800" b="1" dirty="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extLst>
      <p:ext uri="{BB962C8B-B14F-4D97-AF65-F5344CB8AC3E}">
        <p14:creationId xmlns:p14="http://schemas.microsoft.com/office/powerpoint/2010/main" val="2186932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Challenge</a:t>
            </a:r>
            <a:endParaRPr lang="en-US" dirty="0"/>
          </a:p>
        </p:txBody>
      </p:sp>
      <p:sp>
        <p:nvSpPr>
          <p:cNvPr id="3" name="Content Placeholder 2"/>
          <p:cNvSpPr>
            <a:spLocks noGrp="1"/>
          </p:cNvSpPr>
          <p:nvPr>
            <p:ph idx="1"/>
          </p:nvPr>
        </p:nvSpPr>
        <p:spPr>
          <a:xfrm>
            <a:off x="457200" y="1828800"/>
            <a:ext cx="8229600" cy="4267200"/>
          </a:xfrm>
        </p:spPr>
        <p:txBody>
          <a:bodyPr/>
          <a:lstStyle/>
          <a:p>
            <a:pPr marL="57150" indent="0">
              <a:buNone/>
            </a:pPr>
            <a:endParaRPr lang="en-US" dirty="0" smtClean="0"/>
          </a:p>
          <a:p>
            <a:endParaRPr lang="en-US" sz="1400" dirty="0"/>
          </a:p>
        </p:txBody>
      </p:sp>
      <p:sp>
        <p:nvSpPr>
          <p:cNvPr id="4" name="Text Placeholder 3"/>
          <p:cNvSpPr>
            <a:spLocks noGrp="1"/>
          </p:cNvSpPr>
          <p:nvPr>
            <p:ph type="body" sz="quarter" idx="10"/>
          </p:nvPr>
        </p:nvSpPr>
        <p:spPr>
          <a:xfrm>
            <a:off x="1905000" y="152400"/>
            <a:ext cx="6858000" cy="533400"/>
          </a:xfrm>
        </p:spPr>
        <p:txBody>
          <a:bodyPr>
            <a:noAutofit/>
          </a:bodyPr>
          <a:lstStyle/>
          <a:p>
            <a:r>
              <a:rPr lang="en-US" sz="2400" b="1" dirty="0"/>
              <a:t>Distributed renewable energy resource integration</a:t>
            </a:r>
            <a:endParaRPr lang="en-US" sz="2400" dirty="0" smtClean="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537"/>
            <a:ext cx="9067800" cy="399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438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a:xfrm>
            <a:off x="457200" y="1828800"/>
            <a:ext cx="8229600" cy="4267200"/>
          </a:xfrm>
        </p:spPr>
        <p:txBody>
          <a:bodyPr/>
          <a:lstStyle/>
          <a:p>
            <a:pPr marL="400050"/>
            <a:r>
              <a:rPr lang="en-US" dirty="0" smtClean="0"/>
              <a:t>Installed </a:t>
            </a:r>
            <a:r>
              <a:rPr lang="en-US" dirty="0"/>
              <a:t>in </a:t>
            </a:r>
            <a:r>
              <a:rPr lang="en-US" dirty="0" smtClean="0"/>
              <a:t>distributed </a:t>
            </a:r>
            <a:r>
              <a:rPr lang="en-US" dirty="0"/>
              <a:t>places </a:t>
            </a:r>
            <a:r>
              <a:rPr lang="en-US" dirty="0" smtClean="0"/>
              <a:t>e.g. residential </a:t>
            </a:r>
            <a:r>
              <a:rPr lang="en-US" dirty="0"/>
              <a:t>house roofs. </a:t>
            </a:r>
            <a:endParaRPr lang="en-US" dirty="0" smtClean="0"/>
          </a:p>
          <a:p>
            <a:pPr marL="400050"/>
            <a:r>
              <a:rPr lang="en-US" dirty="0" smtClean="0"/>
              <a:t>Renewable </a:t>
            </a:r>
            <a:r>
              <a:rPr lang="en-US" dirty="0"/>
              <a:t>energy is hard to predict due to </a:t>
            </a:r>
            <a:r>
              <a:rPr lang="en-US" dirty="0" smtClean="0"/>
              <a:t>changing </a:t>
            </a:r>
            <a:r>
              <a:rPr lang="en-US" dirty="0"/>
              <a:t>weather. </a:t>
            </a:r>
            <a:endParaRPr lang="en-US" dirty="0" smtClean="0"/>
          </a:p>
          <a:p>
            <a:pPr marL="400050"/>
            <a:r>
              <a:rPr lang="en-US" dirty="0" smtClean="0"/>
              <a:t>Such </a:t>
            </a:r>
            <a:r>
              <a:rPr lang="en-US" dirty="0"/>
              <a:t>distributed and random nature is one key challenge to integrate those energy resources in smart grid. </a:t>
            </a:r>
            <a:endParaRPr lang="en-US" dirty="0" smtClean="0"/>
          </a:p>
          <a:p>
            <a:pPr marL="800100" lvl="1"/>
            <a:r>
              <a:rPr lang="en-US" dirty="0" smtClean="0"/>
              <a:t>advanced </a:t>
            </a:r>
            <a:r>
              <a:rPr lang="en-US" dirty="0"/>
              <a:t>prediction algorithms </a:t>
            </a:r>
            <a:endParaRPr lang="en-US" dirty="0" smtClean="0"/>
          </a:p>
          <a:p>
            <a:pPr marL="800100" lvl="1"/>
            <a:r>
              <a:rPr lang="en-US" dirty="0" smtClean="0"/>
              <a:t>stochastic </a:t>
            </a:r>
            <a:r>
              <a:rPr lang="en-US" dirty="0"/>
              <a:t>distributed </a:t>
            </a:r>
            <a:r>
              <a:rPr lang="en-US" dirty="0" smtClean="0"/>
              <a:t>optimization</a:t>
            </a:r>
            <a:endParaRPr lang="en-US" dirty="0"/>
          </a:p>
          <a:p>
            <a:pPr marL="57150" indent="0">
              <a:buNone/>
            </a:pPr>
            <a:endParaRPr lang="en-US" dirty="0" smtClean="0"/>
          </a:p>
        </p:txBody>
      </p:sp>
      <p:sp>
        <p:nvSpPr>
          <p:cNvPr id="4" name="Text Placeholder 3"/>
          <p:cNvSpPr>
            <a:spLocks noGrp="1"/>
          </p:cNvSpPr>
          <p:nvPr>
            <p:ph type="body" sz="quarter" idx="10"/>
          </p:nvPr>
        </p:nvSpPr>
        <p:spPr>
          <a:xfrm>
            <a:off x="1981200" y="152400"/>
            <a:ext cx="6781800" cy="533400"/>
          </a:xfrm>
        </p:spPr>
        <p:txBody>
          <a:bodyPr>
            <a:noAutofit/>
          </a:bodyPr>
          <a:lstStyle/>
          <a:p>
            <a:r>
              <a:rPr lang="en-US" sz="2400" b="1" dirty="0"/>
              <a:t>Distributed renewable energy resource integration</a:t>
            </a:r>
            <a:endParaRPr lang="en-US" sz="2400" dirty="0" smtClean="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extLst>
      <p:ext uri="{BB962C8B-B14F-4D97-AF65-F5344CB8AC3E}">
        <p14:creationId xmlns:p14="http://schemas.microsoft.com/office/powerpoint/2010/main" val="2186932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Challenge</a:t>
            </a:r>
            <a:endParaRPr lang="en-US" dirty="0"/>
          </a:p>
        </p:txBody>
      </p:sp>
      <p:sp>
        <p:nvSpPr>
          <p:cNvPr id="3" name="Content Placeholder 2"/>
          <p:cNvSpPr>
            <a:spLocks noGrp="1"/>
          </p:cNvSpPr>
          <p:nvPr>
            <p:ph idx="1"/>
          </p:nvPr>
        </p:nvSpPr>
        <p:spPr>
          <a:xfrm>
            <a:off x="457200" y="1828800"/>
            <a:ext cx="8229600" cy="4267200"/>
          </a:xfrm>
        </p:spPr>
        <p:txBody>
          <a:bodyPr/>
          <a:lstStyle/>
          <a:p>
            <a:pPr lvl="1"/>
            <a:endParaRPr lang="en-US" dirty="0" smtClean="0"/>
          </a:p>
          <a:p>
            <a:endParaRPr lang="en-US" sz="1400" dirty="0"/>
          </a:p>
        </p:txBody>
      </p:sp>
      <p:sp>
        <p:nvSpPr>
          <p:cNvPr id="4" name="Text Placeholder 3"/>
          <p:cNvSpPr>
            <a:spLocks noGrp="1"/>
          </p:cNvSpPr>
          <p:nvPr>
            <p:ph type="body" sz="quarter" idx="10"/>
          </p:nvPr>
        </p:nvSpPr>
        <p:spPr/>
        <p:txBody>
          <a:bodyPr>
            <a:noAutofit/>
          </a:bodyPr>
          <a:lstStyle/>
          <a:p>
            <a:pPr lvl="0"/>
            <a:r>
              <a:rPr lang="en-US" sz="3200" b="1" dirty="0"/>
              <a:t>Smart homes and smart </a:t>
            </a:r>
            <a:r>
              <a:rPr lang="en-US" sz="3200" b="1" dirty="0" smtClean="0"/>
              <a:t>buildings</a:t>
            </a:r>
            <a:endParaRPr lang="en-US" sz="3200" dirty="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475514"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438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9248"/>
            <a:ext cx="6705600" cy="682752"/>
          </a:xfrm>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a:xfrm>
            <a:off x="304800" y="1219200"/>
            <a:ext cx="8686801" cy="4800600"/>
          </a:xfrm>
        </p:spPr>
        <p:txBody>
          <a:bodyPr>
            <a:normAutofit/>
          </a:bodyPr>
          <a:lstStyle/>
          <a:p>
            <a:pPr>
              <a:buClr>
                <a:schemeClr val="accent1"/>
              </a:buClr>
            </a:pPr>
            <a:r>
              <a:rPr lang="en-US" sz="2800" dirty="0"/>
              <a:t>UH Lab Overview</a:t>
            </a:r>
          </a:p>
          <a:p>
            <a:pPr>
              <a:buClr>
                <a:schemeClr val="accent1"/>
              </a:buClr>
            </a:pPr>
            <a:r>
              <a:rPr lang="en-US" sz="2800" dirty="0" smtClean="0"/>
              <a:t>Potential </a:t>
            </a:r>
            <a:r>
              <a:rPr lang="en-US" sz="2800" dirty="0"/>
              <a:t>Technique Issues</a:t>
            </a:r>
          </a:p>
          <a:p>
            <a:pPr marL="914400" lvl="1" indent="-514350">
              <a:buClr>
                <a:schemeClr val="accent1"/>
              </a:buClr>
              <a:buFont typeface="+mj-lt"/>
              <a:buAutoNum type="arabicPeriod"/>
            </a:pPr>
            <a:r>
              <a:rPr lang="en-US" sz="2000" b="1" dirty="0" smtClean="0"/>
              <a:t>Management </a:t>
            </a:r>
            <a:r>
              <a:rPr lang="en-US" sz="2000" b="1" dirty="0"/>
              <a:t>of smart meter big data</a:t>
            </a:r>
          </a:p>
          <a:p>
            <a:pPr marL="914400" lvl="1" indent="-514350">
              <a:buClr>
                <a:schemeClr val="accent1"/>
              </a:buClr>
              <a:buFont typeface="+mj-lt"/>
              <a:buAutoNum type="arabicPeriod"/>
            </a:pPr>
            <a:r>
              <a:rPr lang="en-US" sz="2000" b="1" dirty="0"/>
              <a:t>Transmission and distribution expansion planning </a:t>
            </a:r>
            <a:endParaRPr lang="en-US" sz="2000" b="1" dirty="0" smtClean="0"/>
          </a:p>
          <a:p>
            <a:pPr marL="914400" lvl="1" indent="-514350">
              <a:buClr>
                <a:schemeClr val="accent1"/>
              </a:buClr>
              <a:buFont typeface="+mj-lt"/>
              <a:buAutoNum type="arabicPeriod"/>
            </a:pPr>
            <a:r>
              <a:rPr lang="en-US" sz="2000" b="1" dirty="0"/>
              <a:t>Customer participation in grid operation, control and </a:t>
            </a:r>
            <a:r>
              <a:rPr lang="en-US" sz="2000" b="1" dirty="0" smtClean="0"/>
              <a:t>reliability</a:t>
            </a:r>
          </a:p>
          <a:p>
            <a:pPr marL="914400" lvl="1" indent="-514350">
              <a:buClr>
                <a:schemeClr val="accent1"/>
              </a:buClr>
              <a:buFont typeface="+mj-lt"/>
              <a:buAutoNum type="arabicPeriod"/>
            </a:pPr>
            <a:r>
              <a:rPr lang="en-US" sz="2000" b="1" dirty="0"/>
              <a:t>Customer </a:t>
            </a:r>
            <a:r>
              <a:rPr lang="en-US" sz="2000" b="1" dirty="0" smtClean="0"/>
              <a:t>satisfaction</a:t>
            </a:r>
          </a:p>
          <a:p>
            <a:pPr marL="914400" lvl="1" indent="-514350">
              <a:buClr>
                <a:schemeClr val="accent1"/>
              </a:buClr>
              <a:buFont typeface="+mj-lt"/>
              <a:buAutoNum type="arabicPeriod"/>
            </a:pPr>
            <a:r>
              <a:rPr lang="en-US" sz="2000" b="1" dirty="0"/>
              <a:t>Asset </a:t>
            </a:r>
            <a:r>
              <a:rPr lang="en-US" sz="2000" b="1" dirty="0" smtClean="0"/>
              <a:t>management</a:t>
            </a:r>
          </a:p>
          <a:p>
            <a:pPr marL="914400" lvl="1" indent="-514350">
              <a:buClr>
                <a:schemeClr val="accent1"/>
              </a:buClr>
              <a:buFont typeface="+mj-lt"/>
              <a:buAutoNum type="arabicPeriod"/>
            </a:pPr>
            <a:r>
              <a:rPr lang="en-US" sz="2000" b="1" dirty="0"/>
              <a:t>Distributed energy resource </a:t>
            </a:r>
            <a:r>
              <a:rPr lang="en-US" sz="2000" b="1" dirty="0" smtClean="0"/>
              <a:t>integration</a:t>
            </a:r>
          </a:p>
          <a:p>
            <a:pPr marL="914400" lvl="1" indent="-514350">
              <a:buClr>
                <a:schemeClr val="accent1"/>
              </a:buClr>
              <a:buFont typeface="+mj-lt"/>
              <a:buAutoNum type="arabicPeriod"/>
            </a:pPr>
            <a:r>
              <a:rPr lang="en-US" sz="2000" b="1" dirty="0"/>
              <a:t>Smart homes and smart buildings</a:t>
            </a:r>
            <a:endParaRPr lang="en-US" sz="2000" dirty="0"/>
          </a:p>
          <a:p>
            <a:pPr marL="914400" lvl="1" indent="-514350">
              <a:buClr>
                <a:schemeClr val="accent1"/>
              </a:buClr>
              <a:buFont typeface="+mj-lt"/>
              <a:buAutoNum type="arabicPeriod"/>
            </a:pPr>
            <a:r>
              <a:rPr lang="en-US" sz="2000" b="1" dirty="0"/>
              <a:t>State estimation and </a:t>
            </a:r>
            <a:r>
              <a:rPr lang="en-US" sz="2000" b="1" dirty="0" smtClean="0"/>
              <a:t>cyber-security</a:t>
            </a:r>
          </a:p>
          <a:p>
            <a:pPr marL="914400" lvl="1" indent="-514350">
              <a:buClr>
                <a:schemeClr val="accent1"/>
              </a:buClr>
              <a:buFont typeface="+mj-lt"/>
              <a:buAutoNum type="arabicPeriod"/>
            </a:pPr>
            <a:r>
              <a:rPr lang="en-US" sz="2000" b="1" dirty="0"/>
              <a:t>Impact of PHEVs on the existing power </a:t>
            </a:r>
            <a:r>
              <a:rPr lang="en-US" sz="2000" b="1" dirty="0" smtClean="0"/>
              <a:t>network</a:t>
            </a:r>
          </a:p>
          <a:p>
            <a:pPr marL="914400" lvl="1" indent="-514350">
              <a:buClr>
                <a:schemeClr val="accent1"/>
              </a:buClr>
              <a:buFont typeface="+mj-lt"/>
              <a:buAutoNum type="arabicPeriod"/>
            </a:pPr>
            <a:r>
              <a:rPr lang="en-US" sz="2000" b="1" dirty="0"/>
              <a:t>Catastrophe modeling and </a:t>
            </a:r>
            <a:r>
              <a:rPr lang="en-US" sz="2000" b="1" dirty="0" smtClean="0"/>
              <a:t>planning</a:t>
            </a:r>
            <a:endParaRPr lang="en-US" sz="2000" i="1" dirty="0"/>
          </a:p>
        </p:txBody>
      </p:sp>
    </p:spTree>
    <p:extLst>
      <p:ext uri="{BB962C8B-B14F-4D97-AF65-F5344CB8AC3E}">
        <p14:creationId xmlns:p14="http://schemas.microsoft.com/office/powerpoint/2010/main" val="1256307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a:xfrm>
            <a:off x="457200" y="1828800"/>
            <a:ext cx="8229600" cy="4267200"/>
          </a:xfrm>
        </p:spPr>
        <p:txBody>
          <a:bodyPr/>
          <a:lstStyle/>
          <a:p>
            <a:r>
              <a:rPr lang="en-US" dirty="0"/>
              <a:t>Residential consumers use more than one third of the total energy consumed in the United </a:t>
            </a:r>
            <a:r>
              <a:rPr lang="en-US" dirty="0" smtClean="0"/>
              <a:t>States</a:t>
            </a:r>
          </a:p>
          <a:p>
            <a:r>
              <a:rPr lang="en-US" dirty="0" smtClean="0"/>
              <a:t>Smart homes and buildings:</a:t>
            </a:r>
          </a:p>
          <a:p>
            <a:pPr lvl="1"/>
            <a:r>
              <a:rPr lang="en-US" sz="2000" dirty="0" smtClean="0"/>
              <a:t>Enhanced </a:t>
            </a:r>
            <a:r>
              <a:rPr lang="en-US" sz="2000" dirty="0"/>
              <a:t>conservation levels, </a:t>
            </a:r>
            <a:r>
              <a:rPr lang="en-US" sz="2000" dirty="0" smtClean="0"/>
              <a:t>lowered </a:t>
            </a:r>
            <a:r>
              <a:rPr lang="en-US" sz="2000" dirty="0"/>
              <a:t>greenhouse gas emissions, </a:t>
            </a:r>
            <a:r>
              <a:rPr lang="en-US" sz="2000" dirty="0" smtClean="0"/>
              <a:t>lowered stress </a:t>
            </a:r>
            <a:r>
              <a:rPr lang="en-US" sz="2000" dirty="0"/>
              <a:t>level on congested transmission lines. </a:t>
            </a:r>
            <a:endParaRPr lang="en-US" sz="2000" dirty="0" smtClean="0"/>
          </a:p>
          <a:p>
            <a:r>
              <a:rPr lang="en-US" dirty="0" smtClean="0"/>
              <a:t>The </a:t>
            </a:r>
            <a:r>
              <a:rPr lang="en-US" dirty="0"/>
              <a:t>financial incentives offered to consumers, who would consider load scheduling strategies according to real-time electricity prices, is the most momentous driver for adjusting consumption habits</a:t>
            </a:r>
            <a:r>
              <a:rPr lang="en-US" dirty="0" smtClean="0"/>
              <a:t>.</a:t>
            </a:r>
          </a:p>
          <a:p>
            <a:endParaRPr lang="en-US" sz="1600" dirty="0"/>
          </a:p>
        </p:txBody>
      </p:sp>
      <p:sp>
        <p:nvSpPr>
          <p:cNvPr id="4" name="Text Placeholder 3"/>
          <p:cNvSpPr>
            <a:spLocks noGrp="1"/>
          </p:cNvSpPr>
          <p:nvPr>
            <p:ph type="body" sz="quarter" idx="10"/>
          </p:nvPr>
        </p:nvSpPr>
        <p:spPr/>
        <p:txBody>
          <a:bodyPr>
            <a:noAutofit/>
          </a:bodyPr>
          <a:lstStyle/>
          <a:p>
            <a:pPr lvl="0"/>
            <a:r>
              <a:rPr lang="en-US" sz="3200" b="1" dirty="0"/>
              <a:t>Smart homes and smart </a:t>
            </a:r>
            <a:r>
              <a:rPr lang="en-US" sz="3200" b="1" dirty="0" smtClean="0"/>
              <a:t>buildings</a:t>
            </a:r>
            <a:endParaRPr lang="en-US" sz="3200" dirty="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extLst>
      <p:ext uri="{BB962C8B-B14F-4D97-AF65-F5344CB8AC3E}">
        <p14:creationId xmlns:p14="http://schemas.microsoft.com/office/powerpoint/2010/main" val="2186932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Challenge</a:t>
            </a:r>
            <a:endParaRPr lang="en-US" dirty="0"/>
          </a:p>
        </p:txBody>
      </p:sp>
      <p:sp>
        <p:nvSpPr>
          <p:cNvPr id="3" name="Content Placeholder 2"/>
          <p:cNvSpPr>
            <a:spLocks noGrp="1"/>
          </p:cNvSpPr>
          <p:nvPr>
            <p:ph idx="1"/>
          </p:nvPr>
        </p:nvSpPr>
        <p:spPr>
          <a:xfrm>
            <a:off x="457200" y="1828800"/>
            <a:ext cx="8229600" cy="4267200"/>
          </a:xfrm>
        </p:spPr>
        <p:txBody>
          <a:bodyPr/>
          <a:lstStyle/>
          <a:p>
            <a:pPr lvl="1"/>
            <a:endParaRPr lang="en-US" dirty="0" smtClean="0"/>
          </a:p>
          <a:p>
            <a:endParaRPr lang="en-US" sz="1400" dirty="0"/>
          </a:p>
        </p:txBody>
      </p:sp>
      <p:sp>
        <p:nvSpPr>
          <p:cNvPr id="4" name="Text Placeholder 3"/>
          <p:cNvSpPr>
            <a:spLocks noGrp="1"/>
          </p:cNvSpPr>
          <p:nvPr>
            <p:ph type="body" sz="quarter" idx="10"/>
          </p:nvPr>
        </p:nvSpPr>
        <p:spPr/>
        <p:txBody>
          <a:bodyPr>
            <a:normAutofit/>
          </a:bodyPr>
          <a:lstStyle/>
          <a:p>
            <a:pPr lvl="0"/>
            <a:r>
              <a:rPr lang="en-US" sz="2800" b="1" dirty="0"/>
              <a:t>State estimation and cyber-security </a:t>
            </a:r>
            <a:endParaRPr lang="en-US" sz="2800" dirty="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pic>
        <p:nvPicPr>
          <p:cNvPr id="7" name="Picture 2"/>
          <p:cNvPicPr>
            <a:picLocks noChangeAspect="1" noChangeArrowheads="1"/>
          </p:cNvPicPr>
          <p:nvPr/>
        </p:nvPicPr>
        <p:blipFill>
          <a:blip r:embed="rId2"/>
          <a:srcRect/>
          <a:stretch>
            <a:fillRect/>
          </a:stretch>
        </p:blipFill>
        <p:spPr bwMode="auto">
          <a:xfrm>
            <a:off x="1600200" y="2057400"/>
            <a:ext cx="5295900" cy="4116354"/>
          </a:xfrm>
          <a:prstGeom prst="rect">
            <a:avLst/>
          </a:prstGeom>
          <a:noFill/>
          <a:ln w="9525">
            <a:noFill/>
            <a:miter lim="800000"/>
            <a:headEnd/>
            <a:tailEnd/>
          </a:ln>
          <a:effectLst/>
        </p:spPr>
      </p:pic>
    </p:spTree>
    <p:extLst>
      <p:ext uri="{BB962C8B-B14F-4D97-AF65-F5344CB8AC3E}">
        <p14:creationId xmlns:p14="http://schemas.microsoft.com/office/powerpoint/2010/main" val="4129438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a:xfrm>
            <a:off x="457200" y="1828800"/>
            <a:ext cx="8229600" cy="4267200"/>
          </a:xfrm>
        </p:spPr>
        <p:txBody>
          <a:bodyPr/>
          <a:lstStyle/>
          <a:p>
            <a:pPr marL="400050"/>
            <a:r>
              <a:rPr lang="en-US" dirty="0" smtClean="0"/>
              <a:t>State </a:t>
            </a:r>
            <a:r>
              <a:rPr lang="en-US" dirty="0"/>
              <a:t>estimation is a key function in building real-time model of electricity networks in Energy Management Systems (EMS). </a:t>
            </a:r>
            <a:endParaRPr lang="en-US" dirty="0" smtClean="0"/>
          </a:p>
          <a:p>
            <a:pPr marL="400050"/>
            <a:r>
              <a:rPr lang="en-US" dirty="0" smtClean="0"/>
              <a:t>False </a:t>
            </a:r>
            <a:r>
              <a:rPr lang="en-US" dirty="0"/>
              <a:t>data may be due to unintended measurement abnormalities, topology errors, or injection by malicious attacks. </a:t>
            </a:r>
            <a:endParaRPr lang="en-US" dirty="0" smtClean="0"/>
          </a:p>
          <a:p>
            <a:pPr marL="400050"/>
            <a:r>
              <a:rPr lang="en-US" dirty="0" smtClean="0"/>
              <a:t>The </a:t>
            </a:r>
            <a:r>
              <a:rPr lang="en-US" dirty="0"/>
              <a:t>potential mathematic tools include machine learning, quickest detection, independent component analysis, and even game theory to analyze the equilibrium between attackers and </a:t>
            </a:r>
            <a:r>
              <a:rPr lang="en-US" dirty="0" smtClean="0"/>
              <a:t>defenders.</a:t>
            </a:r>
          </a:p>
          <a:p>
            <a:endParaRPr lang="en-US" sz="1600" dirty="0"/>
          </a:p>
        </p:txBody>
      </p:sp>
      <p:sp>
        <p:nvSpPr>
          <p:cNvPr id="4" name="Text Placeholder 3"/>
          <p:cNvSpPr>
            <a:spLocks noGrp="1"/>
          </p:cNvSpPr>
          <p:nvPr>
            <p:ph type="body" sz="quarter" idx="10"/>
          </p:nvPr>
        </p:nvSpPr>
        <p:spPr/>
        <p:txBody>
          <a:bodyPr>
            <a:normAutofit/>
          </a:bodyPr>
          <a:lstStyle/>
          <a:p>
            <a:pPr lvl="0"/>
            <a:r>
              <a:rPr lang="en-US" sz="2800" b="1" dirty="0"/>
              <a:t>State estimation and cyber-security </a:t>
            </a:r>
            <a:endParaRPr lang="en-US" sz="2800" dirty="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extLst>
      <p:ext uri="{BB962C8B-B14F-4D97-AF65-F5344CB8AC3E}">
        <p14:creationId xmlns:p14="http://schemas.microsoft.com/office/powerpoint/2010/main" val="2186932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Challenge</a:t>
            </a:r>
            <a:endParaRPr lang="en-US" dirty="0"/>
          </a:p>
        </p:txBody>
      </p:sp>
      <p:sp>
        <p:nvSpPr>
          <p:cNvPr id="3" name="Content Placeholder 2"/>
          <p:cNvSpPr>
            <a:spLocks noGrp="1"/>
          </p:cNvSpPr>
          <p:nvPr>
            <p:ph idx="1"/>
          </p:nvPr>
        </p:nvSpPr>
        <p:spPr>
          <a:xfrm>
            <a:off x="457200" y="1828800"/>
            <a:ext cx="8229600" cy="4267200"/>
          </a:xfrm>
        </p:spPr>
        <p:txBody>
          <a:bodyPr/>
          <a:lstStyle/>
          <a:p>
            <a:pPr lvl="1"/>
            <a:endParaRPr lang="en-US" dirty="0" smtClean="0"/>
          </a:p>
          <a:p>
            <a:endParaRPr lang="en-US" sz="1400" dirty="0"/>
          </a:p>
        </p:txBody>
      </p:sp>
      <p:sp>
        <p:nvSpPr>
          <p:cNvPr id="4" name="Text Placeholder 3"/>
          <p:cNvSpPr>
            <a:spLocks noGrp="1"/>
          </p:cNvSpPr>
          <p:nvPr>
            <p:ph type="body" sz="quarter" idx="10"/>
          </p:nvPr>
        </p:nvSpPr>
        <p:spPr/>
        <p:txBody>
          <a:bodyPr>
            <a:normAutofit/>
          </a:bodyPr>
          <a:lstStyle/>
          <a:p>
            <a:pPr lvl="0"/>
            <a:r>
              <a:rPr lang="en-US" sz="2400" b="1" dirty="0"/>
              <a:t>Impact of PHEVs on the existing power network</a:t>
            </a:r>
            <a:endParaRPr lang="en-US" sz="2400" dirty="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7548656" cy="28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438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a:xfrm>
            <a:off x="457200" y="1828800"/>
            <a:ext cx="8229600" cy="4267200"/>
          </a:xfrm>
        </p:spPr>
        <p:txBody>
          <a:bodyPr/>
          <a:lstStyle/>
          <a:p>
            <a:pPr marL="400050"/>
            <a:r>
              <a:rPr lang="en-US" dirty="0" smtClean="0"/>
              <a:t>PHEVs </a:t>
            </a:r>
            <a:r>
              <a:rPr lang="en-US" dirty="0"/>
              <a:t>will replace the traditional fuel powered vehicles in the foreseeable </a:t>
            </a:r>
            <a:r>
              <a:rPr lang="en-US" dirty="0" smtClean="0"/>
              <a:t>future</a:t>
            </a:r>
          </a:p>
          <a:p>
            <a:pPr marL="400050"/>
            <a:r>
              <a:rPr lang="en-US" dirty="0" smtClean="0"/>
              <a:t>The PHEV charging will </a:t>
            </a:r>
            <a:r>
              <a:rPr lang="en-US" dirty="0"/>
              <a:t>cause significant </a:t>
            </a:r>
            <a:r>
              <a:rPr lang="en-US" dirty="0" smtClean="0"/>
              <a:t>load </a:t>
            </a:r>
            <a:r>
              <a:rPr lang="en-US" dirty="0"/>
              <a:t>in the power </a:t>
            </a:r>
            <a:r>
              <a:rPr lang="en-US" dirty="0" smtClean="0"/>
              <a:t>network </a:t>
            </a:r>
          </a:p>
          <a:p>
            <a:pPr marL="400050"/>
            <a:r>
              <a:rPr lang="en-US" dirty="0"/>
              <a:t>PHEVs contain a lot of energy which will only be used during the traffic hour. The energy can be used to reduce the power hour demand as well by serving as the battery reserves. </a:t>
            </a:r>
          </a:p>
          <a:p>
            <a:pPr marL="400050"/>
            <a:r>
              <a:rPr lang="en-US" dirty="0" smtClean="0"/>
              <a:t>Optimal PHEV charging, </a:t>
            </a:r>
            <a:r>
              <a:rPr lang="en-US" dirty="0"/>
              <a:t>so that the power system will not be overloaded </a:t>
            </a:r>
            <a:endParaRPr lang="en-US" dirty="0" smtClean="0"/>
          </a:p>
          <a:p>
            <a:endParaRPr lang="en-US" sz="1400" dirty="0"/>
          </a:p>
        </p:txBody>
      </p:sp>
      <p:sp>
        <p:nvSpPr>
          <p:cNvPr id="4" name="Text Placeholder 3"/>
          <p:cNvSpPr>
            <a:spLocks noGrp="1"/>
          </p:cNvSpPr>
          <p:nvPr>
            <p:ph type="body" sz="quarter" idx="10"/>
          </p:nvPr>
        </p:nvSpPr>
        <p:spPr/>
        <p:txBody>
          <a:bodyPr>
            <a:normAutofit/>
          </a:bodyPr>
          <a:lstStyle/>
          <a:p>
            <a:pPr lvl="0"/>
            <a:r>
              <a:rPr lang="en-US" sz="2400" b="1" dirty="0"/>
              <a:t>Impact of PHEVs on the existing power </a:t>
            </a:r>
            <a:r>
              <a:rPr lang="en-US" sz="2400" b="1" dirty="0" smtClean="0"/>
              <a:t>network</a:t>
            </a:r>
            <a:endParaRPr lang="en-US" sz="2400" dirty="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extLst>
      <p:ext uri="{BB962C8B-B14F-4D97-AF65-F5344CB8AC3E}">
        <p14:creationId xmlns:p14="http://schemas.microsoft.com/office/powerpoint/2010/main" val="2186932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Challenge</a:t>
            </a:r>
            <a:endParaRPr lang="en-US" dirty="0"/>
          </a:p>
        </p:txBody>
      </p:sp>
      <p:sp>
        <p:nvSpPr>
          <p:cNvPr id="3" name="Content Placeholder 2"/>
          <p:cNvSpPr>
            <a:spLocks noGrp="1"/>
          </p:cNvSpPr>
          <p:nvPr>
            <p:ph idx="1"/>
          </p:nvPr>
        </p:nvSpPr>
        <p:spPr>
          <a:xfrm>
            <a:off x="457200" y="1828800"/>
            <a:ext cx="8229600" cy="4267200"/>
          </a:xfrm>
        </p:spPr>
        <p:txBody>
          <a:bodyPr/>
          <a:lstStyle/>
          <a:p>
            <a:pPr lvl="1"/>
            <a:endParaRPr lang="en-US" dirty="0" smtClean="0"/>
          </a:p>
          <a:p>
            <a:endParaRPr lang="en-US" sz="1400" dirty="0"/>
          </a:p>
        </p:txBody>
      </p:sp>
      <p:sp>
        <p:nvSpPr>
          <p:cNvPr id="4" name="Text Placeholder 3"/>
          <p:cNvSpPr>
            <a:spLocks noGrp="1"/>
          </p:cNvSpPr>
          <p:nvPr>
            <p:ph type="body" sz="quarter" idx="10"/>
          </p:nvPr>
        </p:nvSpPr>
        <p:spPr/>
        <p:txBody>
          <a:bodyPr>
            <a:normAutofit/>
          </a:bodyPr>
          <a:lstStyle/>
          <a:p>
            <a:r>
              <a:rPr lang="en-US" sz="2800" b="1" dirty="0"/>
              <a:t>Catastrophe modeling</a:t>
            </a:r>
            <a:endParaRPr lang="en-US" sz="2800" dirty="0" smtClean="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pic>
        <p:nvPicPr>
          <p:cNvPr id="5122" name="Picture 2" descr="http://daniellesabai1.files.wordpress.com/2011/03/hokusai-catastrophe-japonc2a9plantu-lemonde-1024x6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33600"/>
            <a:ext cx="5791200" cy="373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438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a:xfrm>
            <a:off x="457200" y="1828800"/>
            <a:ext cx="8229600" cy="4267200"/>
          </a:xfrm>
        </p:spPr>
        <p:txBody>
          <a:bodyPr/>
          <a:lstStyle/>
          <a:p>
            <a:pPr marL="400050"/>
            <a:r>
              <a:rPr lang="en-US" dirty="0" smtClean="0"/>
              <a:t>If </a:t>
            </a:r>
            <a:r>
              <a:rPr lang="en-US" dirty="0"/>
              <a:t>we model the catastrophe and provide detailed plans for the workforces and resources before the catastrophe, the power system can be recovered much quicker. </a:t>
            </a:r>
          </a:p>
          <a:p>
            <a:pPr marL="400050"/>
            <a:r>
              <a:rPr lang="en-US" dirty="0" smtClean="0"/>
              <a:t>This </a:t>
            </a:r>
            <a:r>
              <a:rPr lang="en-US" dirty="0"/>
              <a:t>requires two types of analytic researches. </a:t>
            </a:r>
            <a:endParaRPr lang="en-US" dirty="0" smtClean="0"/>
          </a:p>
          <a:p>
            <a:pPr marL="800100" lvl="1"/>
            <a:r>
              <a:rPr lang="en-US" dirty="0" smtClean="0"/>
              <a:t>First</a:t>
            </a:r>
            <a:r>
              <a:rPr lang="en-US" dirty="0"/>
              <a:t>, how to model and predict the catastrophe based on the weather information. Some fast learning algorithms are needed from past experiences. </a:t>
            </a:r>
            <a:endParaRPr lang="en-US" dirty="0" smtClean="0"/>
          </a:p>
          <a:p>
            <a:pPr marL="800100" lvl="1"/>
            <a:r>
              <a:rPr lang="en-US" dirty="0" smtClean="0"/>
              <a:t>Second</a:t>
            </a:r>
            <a:r>
              <a:rPr lang="en-US" dirty="0"/>
              <a:t>, with different catastrophe level, how to design the corresponding plans. This can be modeled mathematically as Recourse, which optimizes different plans with different level of natural disasters, respectively</a:t>
            </a:r>
            <a:endParaRPr lang="en-US" dirty="0" smtClean="0"/>
          </a:p>
          <a:p>
            <a:endParaRPr lang="en-US" sz="1400" dirty="0"/>
          </a:p>
        </p:txBody>
      </p:sp>
      <p:sp>
        <p:nvSpPr>
          <p:cNvPr id="4" name="Text Placeholder 3"/>
          <p:cNvSpPr>
            <a:spLocks noGrp="1"/>
          </p:cNvSpPr>
          <p:nvPr>
            <p:ph type="body" sz="quarter" idx="10"/>
          </p:nvPr>
        </p:nvSpPr>
        <p:spPr/>
        <p:txBody>
          <a:bodyPr>
            <a:normAutofit/>
          </a:bodyPr>
          <a:lstStyle/>
          <a:p>
            <a:r>
              <a:rPr lang="en-US" sz="2800" b="1" dirty="0"/>
              <a:t>Catastrophe modeling</a:t>
            </a:r>
            <a:endParaRPr lang="en-US" sz="2800" dirty="0" smtClean="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extLst>
      <p:ext uri="{BB962C8B-B14F-4D97-AF65-F5344CB8AC3E}">
        <p14:creationId xmlns:p14="http://schemas.microsoft.com/office/powerpoint/2010/main" val="2186932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Ideas and Suggestions</a:t>
            </a:r>
            <a:endParaRPr lang="en-US" dirty="0"/>
          </a:p>
        </p:txBody>
      </p:sp>
      <p:sp>
        <p:nvSpPr>
          <p:cNvPr id="3" name="Content Placeholder 2"/>
          <p:cNvSpPr>
            <a:spLocks noGrp="1"/>
          </p:cNvSpPr>
          <p:nvPr>
            <p:ph idx="1"/>
          </p:nvPr>
        </p:nvSpPr>
        <p:spPr>
          <a:xfrm>
            <a:off x="457200" y="1828800"/>
            <a:ext cx="8229600" cy="4267200"/>
          </a:xfrm>
        </p:spPr>
        <p:txBody>
          <a:bodyPr/>
          <a:lstStyle/>
          <a:p>
            <a:endParaRPr lang="en-US" sz="1400" dirty="0"/>
          </a:p>
        </p:txBody>
      </p:sp>
      <p:sp>
        <p:nvSpPr>
          <p:cNvPr id="4" name="Text Placeholder 3"/>
          <p:cNvSpPr>
            <a:spLocks noGrp="1"/>
          </p:cNvSpPr>
          <p:nvPr>
            <p:ph type="body" sz="quarter" idx="10"/>
          </p:nvPr>
        </p:nvSpPr>
        <p:spPr/>
        <p:txBody>
          <a:bodyPr>
            <a:normAutofit/>
          </a:bodyPr>
          <a:lstStyle/>
          <a:p>
            <a:r>
              <a:rPr lang="en-US" sz="2800" b="1" dirty="0" smtClean="0"/>
              <a:t>Thank you</a:t>
            </a:r>
            <a:endParaRPr lang="en-US" sz="2800" dirty="0" smtClean="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pic>
        <p:nvPicPr>
          <p:cNvPr id="8194" name="Picture 2" descr="http://www.peaceablysown.com/wp-content/uploads/2012/11/suggestion_box.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86000"/>
            <a:ext cx="389086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bubblews.com/assets/images/news/334208140_13566826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85" y="2428874"/>
            <a:ext cx="419100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111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a:t>
            </a:r>
            <a:endParaRPr lang="en-US" dirty="0"/>
          </a:p>
        </p:txBody>
      </p:sp>
      <p:sp>
        <p:nvSpPr>
          <p:cNvPr id="3" name="Content Placeholder 2"/>
          <p:cNvSpPr>
            <a:spLocks noGrp="1"/>
          </p:cNvSpPr>
          <p:nvPr>
            <p:ph idx="1"/>
          </p:nvPr>
        </p:nvSpPr>
        <p:spPr>
          <a:xfrm>
            <a:off x="457200" y="1828800"/>
            <a:ext cx="8229600" cy="4267200"/>
          </a:xfrm>
        </p:spPr>
        <p:txBody>
          <a:bodyPr/>
          <a:lstStyle/>
          <a:p>
            <a:r>
              <a:rPr lang="en-US" sz="2000" dirty="0" smtClean="0"/>
              <a:t>Faculty</a:t>
            </a:r>
          </a:p>
          <a:p>
            <a:pPr lvl="1"/>
            <a:r>
              <a:rPr lang="en-US" sz="1800" dirty="0" smtClean="0"/>
              <a:t>Zhu Han and Amin Khodaei</a:t>
            </a:r>
          </a:p>
          <a:p>
            <a:pPr lvl="1"/>
            <a:r>
              <a:rPr lang="en-US" sz="1800" dirty="0" smtClean="0"/>
              <a:t>Affiliated: </a:t>
            </a:r>
            <a:r>
              <a:rPr lang="en-US" sz="1800" dirty="0" err="1" smtClean="0"/>
              <a:t>Rong</a:t>
            </a:r>
            <a:r>
              <a:rPr lang="en-US" sz="1800" dirty="0" smtClean="0"/>
              <a:t> </a:t>
            </a:r>
            <a:r>
              <a:rPr lang="en-US" sz="1800" dirty="0" err="1" smtClean="0"/>
              <a:t>Zheng</a:t>
            </a:r>
            <a:r>
              <a:rPr lang="en-US" sz="1800" dirty="0" smtClean="0"/>
              <a:t>, CS, </a:t>
            </a:r>
            <a:r>
              <a:rPr lang="en-US" sz="1800" dirty="0" err="1" smtClean="0"/>
              <a:t>UoH</a:t>
            </a:r>
            <a:r>
              <a:rPr lang="en-US" sz="1800" dirty="0" smtClean="0"/>
              <a:t>; </a:t>
            </a:r>
            <a:r>
              <a:rPr lang="en-US" sz="1800" dirty="0" err="1" smtClean="0"/>
              <a:t>Wotao</a:t>
            </a:r>
            <a:r>
              <a:rPr lang="en-US" sz="1800" dirty="0" smtClean="0"/>
              <a:t> Yin, Rice; </a:t>
            </a:r>
            <a:r>
              <a:rPr lang="en-US" sz="1800" dirty="0" err="1" smtClean="0"/>
              <a:t>Lingyang</a:t>
            </a:r>
            <a:r>
              <a:rPr lang="en-US" sz="1800" dirty="0" smtClean="0"/>
              <a:t> Song, Beijing Univ.</a:t>
            </a:r>
          </a:p>
          <a:p>
            <a:r>
              <a:rPr lang="en-US" sz="2000" dirty="0" smtClean="0"/>
              <a:t>Current Members</a:t>
            </a:r>
          </a:p>
          <a:p>
            <a:pPr lvl="1"/>
            <a:r>
              <a:rPr lang="en-US" sz="1800" dirty="0" smtClean="0"/>
              <a:t>Postdoc: </a:t>
            </a:r>
            <a:r>
              <a:rPr lang="en-US" sz="1800" dirty="0" err="1" smtClean="0"/>
              <a:t>S.M.Perlaza</a:t>
            </a:r>
            <a:endParaRPr lang="en-US" sz="1800" dirty="0" smtClean="0"/>
          </a:p>
          <a:p>
            <a:pPr lvl="1"/>
            <a:r>
              <a:rPr lang="en-US" sz="1800" dirty="0" smtClean="0"/>
              <a:t>7 Ph.D</a:t>
            </a:r>
            <a:r>
              <a:rPr lang="en-US" sz="1800" dirty="0" smtClean="0"/>
              <a:t>. </a:t>
            </a:r>
            <a:r>
              <a:rPr lang="en-US" sz="1800" dirty="0" smtClean="0"/>
              <a:t>students, 3 M.S. </a:t>
            </a:r>
            <a:r>
              <a:rPr lang="en-US" sz="1800" dirty="0"/>
              <a:t>s</a:t>
            </a:r>
            <a:r>
              <a:rPr lang="en-US" sz="1800" dirty="0" smtClean="0"/>
              <a:t>tudents</a:t>
            </a:r>
          </a:p>
          <a:p>
            <a:r>
              <a:rPr lang="en-US" sz="2000" dirty="0" smtClean="0"/>
              <a:t>Alumnus</a:t>
            </a:r>
          </a:p>
          <a:p>
            <a:pPr lvl="1"/>
            <a:r>
              <a:rPr lang="en-US" sz="1800" dirty="0" smtClean="0"/>
              <a:t>J. </a:t>
            </a:r>
            <a:r>
              <a:rPr lang="en-US" sz="1800" dirty="0" err="1" smtClean="0"/>
              <a:t>Meng</a:t>
            </a:r>
            <a:r>
              <a:rPr lang="en-US" sz="1800" dirty="0" smtClean="0"/>
              <a:t> (Ph.D. 2010), supported by NSF ECCS-1028782</a:t>
            </a:r>
          </a:p>
          <a:p>
            <a:pPr lvl="1"/>
            <a:r>
              <a:rPr lang="en-US" sz="1800" dirty="0" smtClean="0"/>
              <a:t>Z. </a:t>
            </a:r>
            <a:r>
              <a:rPr lang="en-US" sz="1800" dirty="0" smtClean="0"/>
              <a:t>Yuan (Ph.D. 2012), supported by NSF CNS-0953377</a:t>
            </a:r>
          </a:p>
          <a:p>
            <a:pPr lvl="1"/>
            <a:r>
              <a:rPr lang="en-US" sz="1800" dirty="0" smtClean="0"/>
              <a:t>Y. </a:t>
            </a:r>
            <a:r>
              <a:rPr lang="en-US" sz="1800" dirty="0" smtClean="0"/>
              <a:t>Huang (Ph.D. 2012), supported by Dean’s fellowship</a:t>
            </a:r>
          </a:p>
          <a:p>
            <a:pPr lvl="1"/>
            <a:r>
              <a:rPr lang="en-US" sz="1800" dirty="0" smtClean="0"/>
              <a:t>B. </a:t>
            </a:r>
            <a:r>
              <a:rPr lang="en-US" sz="1800" dirty="0" err="1" smtClean="0"/>
              <a:t>Shrestha</a:t>
            </a:r>
            <a:r>
              <a:rPr lang="en-US" sz="1800" dirty="0" smtClean="0"/>
              <a:t>, VANET, (M.S. 2008), </a:t>
            </a:r>
            <a:r>
              <a:rPr lang="en-US" sz="1800" dirty="0" smtClean="0"/>
              <a:t>T. </a:t>
            </a:r>
            <a:r>
              <a:rPr lang="en-US" sz="1800" dirty="0" smtClean="0"/>
              <a:t>Mathews, USRP2, (M.S. 2012)</a:t>
            </a:r>
          </a:p>
          <a:p>
            <a:pPr lvl="1"/>
            <a:r>
              <a:rPr lang="en-US" sz="1800" dirty="0" smtClean="0"/>
              <a:t>Former Postdoc: </a:t>
            </a:r>
            <a:r>
              <a:rPr lang="en-US" sz="1800" dirty="0" smtClean="0"/>
              <a:t>W. </a:t>
            </a:r>
            <a:r>
              <a:rPr lang="en-US" sz="1800" dirty="0" err="1" smtClean="0"/>
              <a:t>Saad</a:t>
            </a:r>
            <a:r>
              <a:rPr lang="en-US" sz="1800" smtClean="0"/>
              <a:t>, </a:t>
            </a:r>
            <a:r>
              <a:rPr lang="en-US" sz="1800" smtClean="0"/>
              <a:t>Y. </a:t>
            </a:r>
            <a:r>
              <a:rPr lang="en-US" sz="1800" dirty="0" smtClean="0"/>
              <a:t>Li</a:t>
            </a:r>
          </a:p>
          <a:p>
            <a:pPr lvl="1"/>
            <a:endParaRPr lang="en-US" dirty="0" smtClean="0"/>
          </a:p>
          <a:p>
            <a:endParaRPr lang="en-US" sz="1400" dirty="0"/>
          </a:p>
        </p:txBody>
      </p:sp>
      <p:sp>
        <p:nvSpPr>
          <p:cNvPr id="4" name="Text Placeholder 3"/>
          <p:cNvSpPr>
            <a:spLocks noGrp="1"/>
          </p:cNvSpPr>
          <p:nvPr>
            <p:ph type="body" sz="quarter" idx="10"/>
          </p:nvPr>
        </p:nvSpPr>
        <p:spPr/>
        <p:txBody>
          <a:bodyPr>
            <a:noAutofit/>
          </a:bodyPr>
          <a:lstStyle/>
          <a:p>
            <a:r>
              <a:rPr lang="en-US" sz="3600" dirty="0" smtClean="0"/>
              <a:t>Wireless Amigo Lab</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extLst>
      <p:ext uri="{BB962C8B-B14F-4D97-AF65-F5344CB8AC3E}">
        <p14:creationId xmlns:p14="http://schemas.microsoft.com/office/powerpoint/2010/main" val="1325114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Faculty Expertise:</a:t>
            </a:r>
          </a:p>
        </p:txBody>
      </p:sp>
      <p:sp>
        <p:nvSpPr>
          <p:cNvPr id="3" name="Content Placeholder 2"/>
          <p:cNvSpPr>
            <a:spLocks noGrp="1"/>
          </p:cNvSpPr>
          <p:nvPr>
            <p:ph idx="1"/>
          </p:nvPr>
        </p:nvSpPr>
        <p:spPr>
          <a:xfrm>
            <a:off x="304800" y="1219200"/>
            <a:ext cx="8153400" cy="4625609"/>
          </a:xfrm>
        </p:spPr>
        <p:txBody>
          <a:bodyPr/>
          <a:lstStyle/>
          <a:p>
            <a:pPr lvl="1">
              <a:buClr>
                <a:srgbClr val="FF0000"/>
              </a:buClr>
              <a:buSzPct val="100000"/>
              <a:buFont typeface="Wingdings" pitchFamily="2" charset="2"/>
              <a:buChar char="§"/>
            </a:pPr>
            <a:r>
              <a:rPr lang="en-US" sz="2600" dirty="0" smtClean="0"/>
              <a:t>Microgrid operation and control</a:t>
            </a:r>
          </a:p>
          <a:p>
            <a:pPr lvl="1">
              <a:buClr>
                <a:srgbClr val="FF0000"/>
              </a:buClr>
              <a:buSzPct val="100000"/>
              <a:buFont typeface="Wingdings" pitchFamily="2" charset="2"/>
              <a:buChar char="§"/>
            </a:pPr>
            <a:r>
              <a:rPr lang="en-US" sz="2600" dirty="0" smtClean="0"/>
              <a:t>Generation </a:t>
            </a:r>
            <a:r>
              <a:rPr lang="en-US" sz="2600" dirty="0"/>
              <a:t>and transmission expansion </a:t>
            </a:r>
            <a:r>
              <a:rPr lang="en-US" sz="2600" dirty="0" smtClean="0"/>
              <a:t>planning</a:t>
            </a:r>
          </a:p>
          <a:p>
            <a:pPr lvl="1">
              <a:buClr>
                <a:srgbClr val="FF0000"/>
              </a:buClr>
              <a:buSzPct val="100000"/>
              <a:buFont typeface="Wingdings" pitchFamily="2" charset="2"/>
              <a:buChar char="§"/>
            </a:pPr>
            <a:r>
              <a:rPr lang="en-US" sz="2600" dirty="0" smtClean="0"/>
              <a:t>Large-scale demand response</a:t>
            </a:r>
          </a:p>
          <a:p>
            <a:pPr lvl="1">
              <a:buClr>
                <a:srgbClr val="FF0000"/>
              </a:buClr>
              <a:buSzPct val="100000"/>
              <a:buFont typeface="Wingdings" pitchFamily="2" charset="2"/>
              <a:buChar char="§"/>
            </a:pPr>
            <a:r>
              <a:rPr lang="en-US" sz="2600" dirty="0" smtClean="0"/>
              <a:t>Renewable </a:t>
            </a:r>
            <a:r>
              <a:rPr lang="en-US" sz="2600" dirty="0"/>
              <a:t>energy </a:t>
            </a:r>
            <a:r>
              <a:rPr lang="en-US" sz="2600" dirty="0" smtClean="0"/>
              <a:t>integration</a:t>
            </a:r>
          </a:p>
          <a:p>
            <a:pPr lvl="1">
              <a:buClr>
                <a:srgbClr val="FF0000"/>
              </a:buClr>
              <a:buFont typeface="Wingdings" pitchFamily="2" charset="2"/>
              <a:buChar char="§"/>
            </a:pPr>
            <a:r>
              <a:rPr lang="en-US" sz="2600" dirty="0"/>
              <a:t>Design and operation of smart homes and buildings </a:t>
            </a:r>
          </a:p>
          <a:p>
            <a:pPr lvl="1">
              <a:buClr>
                <a:srgbClr val="FF0000"/>
              </a:buClr>
              <a:buFont typeface="Wingdings" pitchFamily="2" charset="2"/>
              <a:buChar char="§"/>
            </a:pPr>
            <a:r>
              <a:rPr lang="en-US" sz="2600" dirty="0" smtClean="0"/>
              <a:t>Optimal </a:t>
            </a:r>
            <a:r>
              <a:rPr lang="en-US" sz="2600" dirty="0"/>
              <a:t>PMU placement in power systems</a:t>
            </a:r>
          </a:p>
          <a:p>
            <a:pPr lvl="1">
              <a:buClr>
                <a:srgbClr val="FF0000"/>
              </a:buClr>
              <a:buFont typeface="Wingdings" pitchFamily="2" charset="2"/>
              <a:buChar char="§"/>
            </a:pPr>
            <a:r>
              <a:rPr lang="en-US" sz="2600" dirty="0" smtClean="0"/>
              <a:t>Security-constrained resource allocation</a:t>
            </a:r>
            <a:endParaRPr lang="en-US" sz="2600" dirty="0"/>
          </a:p>
          <a:p>
            <a:pPr lvl="1">
              <a:buClr>
                <a:srgbClr val="FF0000"/>
              </a:buClr>
              <a:buSzPct val="100000"/>
              <a:buFont typeface="Wingdings" pitchFamily="2" charset="2"/>
              <a:buChar char="§"/>
            </a:pPr>
            <a:endParaRPr lang="en-US" sz="2600" dirty="0"/>
          </a:p>
          <a:p>
            <a:endParaRPr lang="en-US" dirty="0"/>
          </a:p>
        </p:txBody>
      </p:sp>
    </p:spTree>
    <p:extLst>
      <p:ext uri="{BB962C8B-B14F-4D97-AF65-F5344CB8AC3E}">
        <p14:creationId xmlns:p14="http://schemas.microsoft.com/office/powerpoint/2010/main" val="617490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Faculty Expertise:</a:t>
            </a:r>
          </a:p>
        </p:txBody>
      </p:sp>
      <p:sp>
        <p:nvSpPr>
          <p:cNvPr id="3" name="Content Placeholder 2"/>
          <p:cNvSpPr>
            <a:spLocks noGrp="1"/>
          </p:cNvSpPr>
          <p:nvPr>
            <p:ph idx="1"/>
          </p:nvPr>
        </p:nvSpPr>
        <p:spPr>
          <a:xfrm>
            <a:off x="361666" y="1295400"/>
            <a:ext cx="8763000" cy="4625609"/>
          </a:xfrm>
        </p:spPr>
        <p:txBody>
          <a:bodyPr/>
          <a:lstStyle/>
          <a:p>
            <a:pPr lvl="1">
              <a:buClr>
                <a:srgbClr val="FF0000"/>
              </a:buClr>
              <a:buFont typeface="Wingdings" pitchFamily="2" charset="2"/>
              <a:buChar char="§"/>
            </a:pPr>
            <a:r>
              <a:rPr lang="en-US" sz="2600" dirty="0" smtClean="0"/>
              <a:t>Cyber-security</a:t>
            </a:r>
          </a:p>
          <a:p>
            <a:pPr lvl="1">
              <a:buClr>
                <a:srgbClr val="FF0000"/>
              </a:buClr>
              <a:buFont typeface="Wingdings" pitchFamily="2" charset="2"/>
              <a:buChar char="§"/>
            </a:pPr>
            <a:r>
              <a:rPr lang="en-US" sz="2600" dirty="0" smtClean="0"/>
              <a:t>State estimation</a:t>
            </a:r>
          </a:p>
          <a:p>
            <a:pPr lvl="1">
              <a:buClr>
                <a:srgbClr val="FF0000"/>
              </a:buClr>
              <a:buFont typeface="Wingdings" pitchFamily="2" charset="2"/>
              <a:buChar char="§"/>
            </a:pPr>
            <a:r>
              <a:rPr lang="en-US" sz="2600" dirty="0" smtClean="0"/>
              <a:t>False data injection</a:t>
            </a:r>
          </a:p>
          <a:p>
            <a:pPr lvl="1">
              <a:buClr>
                <a:srgbClr val="FF0000"/>
              </a:buClr>
              <a:buFont typeface="Wingdings" pitchFamily="2" charset="2"/>
              <a:buChar char="§"/>
            </a:pPr>
            <a:r>
              <a:rPr lang="en-US" sz="2600" dirty="0" smtClean="0"/>
              <a:t>Alternative resource allocation</a:t>
            </a:r>
          </a:p>
          <a:p>
            <a:pPr lvl="1">
              <a:buClr>
                <a:srgbClr val="FF0000"/>
              </a:buClr>
              <a:buFont typeface="Wingdings" pitchFamily="2" charset="2"/>
              <a:buChar char="§"/>
            </a:pPr>
            <a:r>
              <a:rPr lang="en-US" sz="2600" dirty="0" smtClean="0"/>
              <a:t>Demand side management</a:t>
            </a:r>
          </a:p>
          <a:p>
            <a:pPr lvl="1">
              <a:buClr>
                <a:srgbClr val="FF0000"/>
              </a:buClr>
              <a:buFont typeface="Wingdings" pitchFamily="2" charset="2"/>
              <a:buChar char="§"/>
            </a:pPr>
            <a:r>
              <a:rPr lang="en-US" sz="2600" dirty="0" smtClean="0"/>
              <a:t>Compressive sensing</a:t>
            </a:r>
          </a:p>
          <a:p>
            <a:pPr lvl="1">
              <a:buClr>
                <a:srgbClr val="FF0000"/>
              </a:buClr>
              <a:buFont typeface="Wingdings" pitchFamily="2" charset="2"/>
              <a:buChar char="§"/>
            </a:pPr>
            <a:r>
              <a:rPr lang="en-US" altLang="zh-CN" sz="2600" dirty="0"/>
              <a:t>Wireless </a:t>
            </a:r>
            <a:r>
              <a:rPr lang="en-US" altLang="zh-CN" sz="2600" dirty="0" smtClean="0"/>
              <a:t>networking</a:t>
            </a:r>
          </a:p>
          <a:p>
            <a:pPr lvl="1">
              <a:buClr>
                <a:srgbClr val="FF0000"/>
              </a:buClr>
              <a:buFont typeface="Wingdings" pitchFamily="2" charset="2"/>
              <a:buChar char="§"/>
            </a:pPr>
            <a:r>
              <a:rPr lang="en-US" altLang="zh-CN" sz="2600" dirty="0" smtClean="0"/>
              <a:t>Smart </a:t>
            </a:r>
            <a:r>
              <a:rPr lang="en-US" altLang="zh-CN" sz="2600" dirty="0"/>
              <a:t>grid communication</a:t>
            </a:r>
          </a:p>
          <a:p>
            <a:pPr lvl="1">
              <a:buClr>
                <a:srgbClr val="FF0000"/>
              </a:buClr>
              <a:buFont typeface="Wingdings" pitchFamily="2" charset="2"/>
              <a:buChar char="§"/>
            </a:pPr>
            <a:endParaRPr lang="en-US" sz="2600" dirty="0" smtClean="0"/>
          </a:p>
          <a:p>
            <a:pPr lvl="1">
              <a:buClr>
                <a:srgbClr val="FF0000"/>
              </a:buClr>
              <a:buFont typeface="Wingdings" pitchFamily="2" charset="2"/>
              <a:buChar char="§"/>
            </a:pPr>
            <a:endParaRPr lang="en-US" sz="2600" dirty="0" smtClean="0"/>
          </a:p>
          <a:p>
            <a:pPr lvl="1">
              <a:buClr>
                <a:srgbClr val="FF0000"/>
              </a:buClr>
              <a:buFont typeface="Wingdings" pitchFamily="2" charset="2"/>
              <a:buChar char="§"/>
            </a:pPr>
            <a:endParaRPr lang="en-US" sz="2600" dirty="0" smtClean="0"/>
          </a:p>
          <a:p>
            <a:pPr lvl="1">
              <a:buClr>
                <a:srgbClr val="FF0000"/>
              </a:buClr>
              <a:buFont typeface="Wingdings" pitchFamily="2" charset="2"/>
              <a:buChar char="§"/>
            </a:pPr>
            <a:endParaRPr lang="en-US" sz="2600" dirty="0" smtClean="0"/>
          </a:p>
          <a:p>
            <a:pPr lvl="1">
              <a:buClr>
                <a:srgbClr val="FF0000"/>
              </a:buClr>
              <a:buFont typeface="Wingdings" pitchFamily="2" charset="2"/>
              <a:buChar char="§"/>
            </a:pPr>
            <a:endParaRPr lang="en-US" sz="2600" dirty="0" smtClean="0"/>
          </a:p>
        </p:txBody>
      </p:sp>
    </p:spTree>
    <p:extLst>
      <p:ext uri="{BB962C8B-B14F-4D97-AF65-F5344CB8AC3E}">
        <p14:creationId xmlns:p14="http://schemas.microsoft.com/office/powerpoint/2010/main" val="1611162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a:xfrm>
            <a:off x="457200" y="1828800"/>
            <a:ext cx="8229600" cy="4267200"/>
          </a:xfrm>
        </p:spPr>
        <p:txBody>
          <a:bodyPr/>
          <a:lstStyle/>
          <a:p>
            <a:r>
              <a:rPr lang="en-US" sz="2000" dirty="0" smtClean="0"/>
              <a:t>Textbooks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About 100 journals and 200 conferen</a:t>
            </a:r>
            <a:r>
              <a:rPr lang="en-US" sz="2000" dirty="0" smtClean="0"/>
              <a:t>ce papers published</a:t>
            </a:r>
          </a:p>
          <a:p>
            <a:r>
              <a:rPr lang="en-US" sz="2000" dirty="0" smtClean="0"/>
              <a:t>7 best paper awards include 2 for smart grid</a:t>
            </a:r>
          </a:p>
          <a:p>
            <a:pPr lvl="1"/>
            <a:r>
              <a:rPr lang="en-US" sz="1800" dirty="0" smtClean="0"/>
              <a:t>IEEE </a:t>
            </a:r>
            <a:r>
              <a:rPr lang="en-US" sz="1800" dirty="0" err="1" smtClean="0"/>
              <a:t>Smartgrid</a:t>
            </a:r>
            <a:r>
              <a:rPr lang="en-US" sz="1800" dirty="0" err="1" smtClean="0"/>
              <a:t>com</a:t>
            </a:r>
            <a:r>
              <a:rPr lang="en-US" sz="1800" dirty="0" smtClean="0"/>
              <a:t> 2012</a:t>
            </a:r>
          </a:p>
          <a:p>
            <a:pPr lvl="1"/>
            <a:r>
              <a:rPr lang="en-US" sz="1800" dirty="0" smtClean="0"/>
              <a:t>IEEE WCNC 2012</a:t>
            </a:r>
            <a:endParaRPr lang="en-US" sz="1800" dirty="0" smtClean="0"/>
          </a:p>
          <a:p>
            <a:pPr lvl="1"/>
            <a:endParaRPr lang="en-US" dirty="0" smtClean="0"/>
          </a:p>
          <a:p>
            <a:endParaRPr lang="en-US" sz="1400" dirty="0"/>
          </a:p>
        </p:txBody>
      </p:sp>
      <p:sp>
        <p:nvSpPr>
          <p:cNvPr id="4" name="Text Placeholder 3"/>
          <p:cNvSpPr>
            <a:spLocks noGrp="1"/>
          </p:cNvSpPr>
          <p:nvPr>
            <p:ph type="body" sz="quarter" idx="10"/>
          </p:nvPr>
        </p:nvSpPr>
        <p:spPr/>
        <p:txBody>
          <a:bodyPr>
            <a:normAutofit/>
          </a:bodyPr>
          <a:lstStyle/>
          <a:p>
            <a:r>
              <a:rPr lang="en-US" dirty="0" smtClean="0"/>
              <a:t>Wireless Amigo Lab</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pic>
        <p:nvPicPr>
          <p:cNvPr id="1026" name="Picture 2"/>
          <p:cNvPicPr>
            <a:picLocks noChangeAspect="1" noChangeArrowheads="1"/>
          </p:cNvPicPr>
          <p:nvPr/>
        </p:nvPicPr>
        <p:blipFill>
          <a:blip r:embed="rId2" cstate="print"/>
          <a:srcRect/>
          <a:stretch>
            <a:fillRect/>
          </a:stretch>
        </p:blipFill>
        <p:spPr bwMode="auto">
          <a:xfrm>
            <a:off x="142875" y="2209800"/>
            <a:ext cx="7096125" cy="254565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184752" y="2209800"/>
            <a:ext cx="1806848" cy="2514600"/>
          </a:xfrm>
          <a:prstGeom prst="rect">
            <a:avLst/>
          </a:prstGeom>
          <a:noFill/>
          <a:ln w="9525">
            <a:noFill/>
            <a:miter lim="800000"/>
            <a:headEnd/>
            <a:tailEnd/>
          </a:ln>
        </p:spPr>
      </p:pic>
    </p:spTree>
    <p:extLst>
      <p:ext uri="{BB962C8B-B14F-4D97-AF65-F5344CB8AC3E}">
        <p14:creationId xmlns:p14="http://schemas.microsoft.com/office/powerpoint/2010/main" val="886126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Challenge</a:t>
            </a:r>
            <a:endParaRPr lang="en-US" dirty="0"/>
          </a:p>
        </p:txBody>
      </p:sp>
      <p:sp>
        <p:nvSpPr>
          <p:cNvPr id="3" name="Content Placeholder 2"/>
          <p:cNvSpPr>
            <a:spLocks noGrp="1"/>
          </p:cNvSpPr>
          <p:nvPr>
            <p:ph idx="1"/>
          </p:nvPr>
        </p:nvSpPr>
        <p:spPr>
          <a:xfrm>
            <a:off x="457200" y="1828800"/>
            <a:ext cx="8229600" cy="4267200"/>
          </a:xfrm>
        </p:spPr>
        <p:txBody>
          <a:bodyPr/>
          <a:lstStyle/>
          <a:p>
            <a:pPr lvl="1"/>
            <a:endParaRPr lang="en-US" dirty="0" smtClean="0"/>
          </a:p>
          <a:p>
            <a:endParaRPr lang="en-US" sz="1400" dirty="0"/>
          </a:p>
        </p:txBody>
      </p:sp>
      <p:sp>
        <p:nvSpPr>
          <p:cNvPr id="4" name="Text Placeholder 3"/>
          <p:cNvSpPr>
            <a:spLocks noGrp="1"/>
          </p:cNvSpPr>
          <p:nvPr>
            <p:ph type="body" sz="quarter" idx="10"/>
          </p:nvPr>
        </p:nvSpPr>
        <p:spPr/>
        <p:txBody>
          <a:bodyPr>
            <a:noAutofit/>
          </a:bodyPr>
          <a:lstStyle/>
          <a:p>
            <a:r>
              <a:rPr lang="en-US" sz="3200" b="1" dirty="0"/>
              <a:t>Management of smart meter big </a:t>
            </a:r>
            <a:r>
              <a:rPr lang="en-US" sz="3200" b="1" dirty="0" smtClean="0"/>
              <a:t>data</a:t>
            </a:r>
            <a:endParaRPr lang="en-US" sz="3200" dirty="0" smtClean="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397"/>
          <a:stretch/>
        </p:blipFill>
        <p:spPr bwMode="auto">
          <a:xfrm>
            <a:off x="1295400" y="1905000"/>
            <a:ext cx="6709172" cy="392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786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a:xfrm>
            <a:off x="457200" y="1828800"/>
            <a:ext cx="8229600" cy="4267200"/>
          </a:xfrm>
        </p:spPr>
        <p:txBody>
          <a:bodyPr/>
          <a:lstStyle/>
          <a:p>
            <a:r>
              <a:rPr lang="en-US" dirty="0" smtClean="0"/>
              <a:t>Exploiting optimization </a:t>
            </a:r>
            <a:r>
              <a:rPr lang="en-US" dirty="0"/>
              <a:t>techniques for </a:t>
            </a:r>
            <a:r>
              <a:rPr lang="en-US" dirty="0" smtClean="0"/>
              <a:t>big data management and improve the solution of existing methods</a:t>
            </a:r>
          </a:p>
          <a:p>
            <a:r>
              <a:rPr lang="en-US" dirty="0" smtClean="0"/>
              <a:t>Parallel/decentralized computing, application of computing </a:t>
            </a:r>
            <a:r>
              <a:rPr lang="en-US" dirty="0"/>
              <a:t>clusters and </a:t>
            </a:r>
            <a:r>
              <a:rPr lang="en-US" dirty="0" smtClean="0"/>
              <a:t>cloud computing</a:t>
            </a:r>
          </a:p>
          <a:p>
            <a:r>
              <a:rPr lang="en-US" dirty="0" smtClean="0"/>
              <a:t>Improving system controllability </a:t>
            </a:r>
          </a:p>
          <a:p>
            <a:r>
              <a:rPr lang="en-US" dirty="0" smtClean="0"/>
              <a:t>Enhanced reliability</a:t>
            </a:r>
            <a:endParaRPr lang="en-US" dirty="0"/>
          </a:p>
        </p:txBody>
      </p:sp>
      <p:sp>
        <p:nvSpPr>
          <p:cNvPr id="4" name="Text Placeholder 3"/>
          <p:cNvSpPr>
            <a:spLocks noGrp="1"/>
          </p:cNvSpPr>
          <p:nvPr>
            <p:ph type="body" sz="quarter" idx="10"/>
          </p:nvPr>
        </p:nvSpPr>
        <p:spPr/>
        <p:txBody>
          <a:bodyPr>
            <a:noAutofit/>
          </a:bodyPr>
          <a:lstStyle/>
          <a:p>
            <a:r>
              <a:rPr lang="en-US" sz="3200" b="1" dirty="0"/>
              <a:t>Management of smart meter big data</a:t>
            </a:r>
            <a:endParaRPr lang="en-US" sz="3200" dirty="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extLst>
      <p:ext uri="{BB962C8B-B14F-4D97-AF65-F5344CB8AC3E}">
        <p14:creationId xmlns:p14="http://schemas.microsoft.com/office/powerpoint/2010/main" val="2169275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Challenge</a:t>
            </a:r>
            <a:endParaRPr lang="en-US" dirty="0"/>
          </a:p>
        </p:txBody>
      </p:sp>
      <p:sp>
        <p:nvSpPr>
          <p:cNvPr id="3" name="Content Placeholder 2"/>
          <p:cNvSpPr>
            <a:spLocks noGrp="1"/>
          </p:cNvSpPr>
          <p:nvPr>
            <p:ph idx="1"/>
          </p:nvPr>
        </p:nvSpPr>
        <p:spPr>
          <a:xfrm>
            <a:off x="457200" y="1828800"/>
            <a:ext cx="8229600" cy="4267200"/>
          </a:xfrm>
        </p:spPr>
        <p:txBody>
          <a:bodyPr/>
          <a:lstStyle/>
          <a:p>
            <a:pPr lvl="1"/>
            <a:endParaRPr lang="en-US" dirty="0" smtClean="0"/>
          </a:p>
          <a:p>
            <a:endParaRPr lang="en-US" sz="1400" dirty="0"/>
          </a:p>
        </p:txBody>
      </p:sp>
      <p:sp>
        <p:nvSpPr>
          <p:cNvPr id="4" name="Text Placeholder 3"/>
          <p:cNvSpPr>
            <a:spLocks noGrp="1"/>
          </p:cNvSpPr>
          <p:nvPr>
            <p:ph type="body" sz="quarter" idx="10"/>
          </p:nvPr>
        </p:nvSpPr>
        <p:spPr/>
        <p:txBody>
          <a:bodyPr>
            <a:normAutofit/>
          </a:bodyPr>
          <a:lstStyle/>
          <a:p>
            <a:r>
              <a:rPr lang="en-US" sz="2400" b="1" dirty="0"/>
              <a:t>Transmission and distribution expansion planning </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905000"/>
            <a:ext cx="573454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658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4589</TotalTime>
  <Words>1114</Words>
  <Application>Microsoft Office PowerPoint</Application>
  <PresentationFormat>On-screen Show (4:3)</PresentationFormat>
  <Paragraphs>169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1_Custom Design</vt:lpstr>
      <vt:lpstr>PowerPoint Presentation</vt:lpstr>
      <vt:lpstr>Outline</vt:lpstr>
      <vt:lpstr>People</vt:lpstr>
      <vt:lpstr>Faculty Expertise:</vt:lpstr>
      <vt:lpstr>Faculty Expertise:</vt:lpstr>
      <vt:lpstr>Education</vt:lpstr>
      <vt:lpstr>Problem and Challenge</vt:lpstr>
      <vt:lpstr>Data Analysis</vt:lpstr>
      <vt:lpstr>Problem and Challenge</vt:lpstr>
      <vt:lpstr>Data Analysis</vt:lpstr>
      <vt:lpstr>Problem and Challenge</vt:lpstr>
      <vt:lpstr>Data Analysis</vt:lpstr>
      <vt:lpstr>Problem and Challenge</vt:lpstr>
      <vt:lpstr>Data Analysis</vt:lpstr>
      <vt:lpstr>Problem and Challenge</vt:lpstr>
      <vt:lpstr>Data Analysis</vt:lpstr>
      <vt:lpstr>Problem and Challenge</vt:lpstr>
      <vt:lpstr>Data Analysis</vt:lpstr>
      <vt:lpstr>Problem and Challenge</vt:lpstr>
      <vt:lpstr>Data Analysis</vt:lpstr>
      <vt:lpstr>Problem and Challenge</vt:lpstr>
      <vt:lpstr>Data Analysis</vt:lpstr>
      <vt:lpstr>Problem and Challenge</vt:lpstr>
      <vt:lpstr>Data Analysis</vt:lpstr>
      <vt:lpstr>Problem and Challenge</vt:lpstr>
      <vt:lpstr>Data Analysis</vt:lpstr>
      <vt:lpstr>Other Ideas and Suggestions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dc:creator>
  <cp:lastModifiedBy>zhan2</cp:lastModifiedBy>
  <cp:revision>216</cp:revision>
  <dcterms:created xsi:type="dcterms:W3CDTF">2013-01-09T02:56:01Z</dcterms:created>
  <dcterms:modified xsi:type="dcterms:W3CDTF">2013-02-08T15:25:52Z</dcterms:modified>
</cp:coreProperties>
</file>